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handoutMasterIdLst>
    <p:handoutMasterId r:id="rId22"/>
  </p:handoutMasterIdLst>
  <p:sldIdLst>
    <p:sldId id="256" r:id="rId2"/>
    <p:sldId id="293" r:id="rId3"/>
    <p:sldId id="257" r:id="rId4"/>
    <p:sldId id="258" r:id="rId5"/>
    <p:sldId id="262" r:id="rId6"/>
    <p:sldId id="263" r:id="rId7"/>
    <p:sldId id="264" r:id="rId8"/>
    <p:sldId id="265" r:id="rId9"/>
    <p:sldId id="266" r:id="rId10"/>
    <p:sldId id="295" r:id="rId11"/>
    <p:sldId id="296" r:id="rId12"/>
    <p:sldId id="297" r:id="rId13"/>
    <p:sldId id="298" r:id="rId14"/>
    <p:sldId id="299" r:id="rId15"/>
    <p:sldId id="300" r:id="rId16"/>
    <p:sldId id="301" r:id="rId17"/>
    <p:sldId id="302" r:id="rId18"/>
    <p:sldId id="303" r:id="rId19"/>
    <p:sldId id="29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0" clrIdx="0">
    <p:extLst>
      <p:ext uri="{19B8F6BF-5375-455C-9EA6-DF929625EA0E}">
        <p15:presenceInfo xmlns:p15="http://schemas.microsoft.com/office/powerpoint/2012/main" userId="User" providerId="None"/>
      </p:ext>
    </p:extLst>
  </p:cmAuthor>
  <p:cmAuthor id="2" name="all"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A7F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33" autoAdjust="0"/>
  </p:normalViewPr>
  <p:slideViewPr>
    <p:cSldViewPr>
      <p:cViewPr varScale="1">
        <p:scale>
          <a:sx n="76" d="100"/>
          <a:sy n="76" d="100"/>
        </p:scale>
        <p:origin x="123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429802-D6B1-4643-9726-6C0E21F596D2}" type="datetimeFigureOut">
              <a:rPr lang="en-US" smtClean="0"/>
              <a:t>2/23/2015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47ED54-3614-4A90-B8F5-47859D775FC7}" type="slidenum">
              <a:rPr lang="en-US" smtClean="0"/>
              <a:t>‹#›</a:t>
            </a:fld>
            <a:endParaRPr lang="en-US"/>
          </a:p>
        </p:txBody>
      </p:sp>
    </p:spTree>
    <p:extLst>
      <p:ext uri="{BB962C8B-B14F-4D97-AF65-F5344CB8AC3E}">
        <p14:creationId xmlns:p14="http://schemas.microsoft.com/office/powerpoint/2010/main" val="738419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EF0207-EA46-4083-96AC-B7CF6EE4CBD9}" type="datetimeFigureOut">
              <a:rPr lang="en-US" smtClean="0"/>
              <a:t>2/23/2015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8603BF-882C-444B-8BF1-2C2FAE99A5B8}" type="slidenum">
              <a:rPr lang="en-US" smtClean="0"/>
              <a:t>‹#›</a:t>
            </a:fld>
            <a:endParaRPr lang="en-US"/>
          </a:p>
        </p:txBody>
      </p:sp>
    </p:spTree>
    <p:extLst>
      <p:ext uri="{BB962C8B-B14F-4D97-AF65-F5344CB8AC3E}">
        <p14:creationId xmlns:p14="http://schemas.microsoft.com/office/powerpoint/2010/main" val="27179909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8603BF-882C-444B-8BF1-2C2FAE99A5B8}" type="slidenum">
              <a:rPr lang="en-US" smtClean="0"/>
              <a:t>3</a:t>
            </a:fld>
            <a:endParaRPr lang="en-US"/>
          </a:p>
        </p:txBody>
      </p:sp>
    </p:spTree>
    <p:extLst>
      <p:ext uri="{BB962C8B-B14F-4D97-AF65-F5344CB8AC3E}">
        <p14:creationId xmlns:p14="http://schemas.microsoft.com/office/powerpoint/2010/main" val="317180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8603BF-882C-444B-8BF1-2C2FAE99A5B8}" type="slidenum">
              <a:rPr lang="en-US" smtClean="0"/>
              <a:t>7</a:t>
            </a:fld>
            <a:endParaRPr lang="en-US"/>
          </a:p>
        </p:txBody>
      </p:sp>
    </p:spTree>
    <p:extLst>
      <p:ext uri="{BB962C8B-B14F-4D97-AF65-F5344CB8AC3E}">
        <p14:creationId xmlns:p14="http://schemas.microsoft.com/office/powerpoint/2010/main" val="388017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fa-I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5/5/1436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597DE-B34D-4E8F-8B42-44A62B1632BF}" type="slidenum">
              <a:rPr lang="fa-IR" smtClean="0"/>
              <a:t>‹#›</a:t>
            </a:fld>
            <a:endParaRPr lang="fa-IR"/>
          </a:p>
        </p:txBody>
      </p:sp>
    </p:spTree>
    <p:extLst>
      <p:ext uri="{BB962C8B-B14F-4D97-AF65-F5344CB8AC3E}">
        <p14:creationId xmlns:p14="http://schemas.microsoft.com/office/powerpoint/2010/main" val="1421156062"/>
      </p:ext>
    </p:extLst>
  </p:cSld>
  <p:clrMapOvr>
    <a:masterClrMapping/>
  </p:clrMapOvr>
  <p:transition spd="med">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5/5/1436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6262089"/>
      </p:ext>
    </p:extLst>
  </p:cSld>
  <p:clrMapOvr>
    <a:masterClrMapping/>
  </p:clrMapOvr>
  <p:transition spd="med">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5/5/1436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0847170"/>
      </p:ext>
    </p:extLst>
  </p:cSld>
  <p:clrMapOvr>
    <a:masterClrMapping/>
  </p:clrMapOvr>
  <p:transition spd="med">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5/5/1436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741534"/>
      </p:ext>
    </p:extLst>
  </p:cSld>
  <p:clrMapOvr>
    <a:masterClrMapping/>
  </p:clrMapOvr>
  <p:transition spd="med">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fa-I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E80DB7-94BB-4F86-A5F0-99511417A170}" type="datetimeFigureOut">
              <a:rPr lang="fa-IR" smtClean="0"/>
              <a:t>5/5/1436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538798"/>
      </p:ext>
    </p:extLst>
  </p:cSld>
  <p:clrMapOvr>
    <a:masterClrMapping/>
  </p:clrMapOvr>
  <p:transition spd="med">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DEE80DB7-94BB-4F86-A5F0-99511417A170}" type="datetimeFigureOut">
              <a:rPr lang="fa-IR" smtClean="0"/>
              <a:t>5/5/1436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9354661"/>
      </p:ext>
    </p:extLst>
  </p:cSld>
  <p:clrMapOvr>
    <a:masterClrMapping/>
  </p:clrMapOvr>
  <p:transition spd="med">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DEE80DB7-94BB-4F86-A5F0-99511417A170}" type="datetimeFigureOut">
              <a:rPr lang="fa-IR" smtClean="0"/>
              <a:t>5/5/1436</a:t>
            </a:fld>
            <a:endParaRPr lang="fa-I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1551250"/>
      </p:ext>
    </p:extLst>
  </p:cSld>
  <p:clrMapOvr>
    <a:masterClrMapping/>
  </p:clrMapOvr>
  <p:transition spd="med">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DEE80DB7-94BB-4F86-A5F0-99511417A170}" type="datetimeFigureOut">
              <a:rPr lang="fa-IR" smtClean="0"/>
              <a:t>5/5/1436</a:t>
            </a:fld>
            <a:endParaRPr lang="fa-I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356713"/>
      </p:ext>
    </p:extLst>
  </p:cSld>
  <p:clrMapOvr>
    <a:masterClrMapping/>
  </p:clrMapOvr>
  <p:transition spd="med">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80DB7-94BB-4F86-A5F0-99511417A170}" type="datetimeFigureOut">
              <a:rPr lang="fa-IR" smtClean="0"/>
              <a:t>5/5/1436</a:t>
            </a:fld>
            <a:endParaRPr lang="fa-I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5618466"/>
      </p:ext>
    </p:extLst>
  </p:cSld>
  <p:clrMapOvr>
    <a:masterClrMapping/>
  </p:clrMapOvr>
  <p:transition spd="med">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fa-I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80DB7-94BB-4F86-A5F0-99511417A170}" type="datetimeFigureOut">
              <a:rPr lang="fa-IR" smtClean="0"/>
              <a:t>5/5/1436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3814104"/>
      </p:ext>
    </p:extLst>
  </p:cSld>
  <p:clrMapOvr>
    <a:masterClrMapping/>
  </p:clrMapOvr>
  <p:transition spd="med">
    <p:rand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fa-I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a-I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80DB7-94BB-4F86-A5F0-99511417A170}" type="datetimeFigureOut">
              <a:rPr lang="fa-IR" smtClean="0"/>
              <a:t>5/5/1436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685339"/>
      </p:ext>
    </p:extLst>
  </p:cSld>
  <p:clrMapOvr>
    <a:masterClrMapping/>
  </p:clrMapOvr>
  <p:transition spd="med">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1"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6457950" y="6356351"/>
            <a:ext cx="2057400" cy="365125"/>
          </a:xfrm>
          <a:prstGeom prst="rect">
            <a:avLst/>
          </a:prstGeom>
        </p:spPr>
        <p:txBody>
          <a:bodyPr vert="horz" lIns="91440" tIns="45720" rIns="91440" bIns="45720" rtlCol="1" anchor="ctr"/>
          <a:lstStyle>
            <a:lvl1pPr algn="r">
              <a:defRPr sz="900">
                <a:solidFill>
                  <a:schemeClr val="tx1">
                    <a:tint val="75000"/>
                  </a:schemeClr>
                </a:solidFill>
              </a:defRPr>
            </a:lvl1pPr>
          </a:lstStyle>
          <a:p>
            <a:fld id="{DEE80DB7-94BB-4F86-A5F0-99511417A170}" type="datetimeFigureOut">
              <a:rPr lang="fa-IR" smtClean="0"/>
              <a:t>5/5/1436</a:t>
            </a:fld>
            <a:endParaRPr lang="fa-I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1"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28650" y="6356351"/>
            <a:ext cx="2057400" cy="365125"/>
          </a:xfrm>
          <a:prstGeom prst="rect">
            <a:avLst/>
          </a:prstGeom>
        </p:spPr>
        <p:txBody>
          <a:bodyPr vert="horz" lIns="91440" tIns="45720" rIns="91440" bIns="45720" rtlCol="1" anchor="ctr"/>
          <a:lstStyle>
            <a:lvl1pPr algn="l">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953365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iming>
    <p:tnLst>
      <p:par>
        <p:cTn id="1" dur="indefinite" restart="never" nodeType="tmRoot"/>
      </p:par>
    </p:tnLst>
  </p:timing>
  <p:hf hdr="0" ftr="0" dt="0"/>
  <p:txStyles>
    <p:titleStyle>
      <a:lvl1pPr algn="r" defTabSz="685800" rtl="1"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r" defTabSz="685800" rtl="1"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r" defTabSz="685800" rtl="1"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r" defTabSz="685800" rtl="1"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a-IR"/>
      </a:defPPr>
      <a:lvl1pPr marL="0" algn="r" defTabSz="685800" rtl="1" eaLnBrk="1" latinLnBrk="0" hangingPunct="1">
        <a:defRPr sz="1350" kern="1200">
          <a:solidFill>
            <a:schemeClr val="tx1"/>
          </a:solidFill>
          <a:latin typeface="+mn-lt"/>
          <a:ea typeface="+mn-ea"/>
          <a:cs typeface="+mn-cs"/>
        </a:defRPr>
      </a:lvl1pPr>
      <a:lvl2pPr marL="342900" algn="r" defTabSz="685800" rtl="1" eaLnBrk="1" latinLnBrk="0" hangingPunct="1">
        <a:defRPr sz="1350" kern="1200">
          <a:solidFill>
            <a:schemeClr val="tx1"/>
          </a:solidFill>
          <a:latin typeface="+mn-lt"/>
          <a:ea typeface="+mn-ea"/>
          <a:cs typeface="+mn-cs"/>
        </a:defRPr>
      </a:lvl2pPr>
      <a:lvl3pPr marL="685800" algn="r" defTabSz="685800" rtl="1" eaLnBrk="1" latinLnBrk="0" hangingPunct="1">
        <a:defRPr sz="1350" kern="1200">
          <a:solidFill>
            <a:schemeClr val="tx1"/>
          </a:solidFill>
          <a:latin typeface="+mn-lt"/>
          <a:ea typeface="+mn-ea"/>
          <a:cs typeface="+mn-cs"/>
        </a:defRPr>
      </a:lvl3pPr>
      <a:lvl4pPr marL="1028700" algn="r" defTabSz="685800" rtl="1" eaLnBrk="1" latinLnBrk="0" hangingPunct="1">
        <a:defRPr sz="1350" kern="1200">
          <a:solidFill>
            <a:schemeClr val="tx1"/>
          </a:solidFill>
          <a:latin typeface="+mn-lt"/>
          <a:ea typeface="+mn-ea"/>
          <a:cs typeface="+mn-cs"/>
        </a:defRPr>
      </a:lvl4pPr>
      <a:lvl5pPr marL="1371600" algn="r" defTabSz="685800" rtl="1" eaLnBrk="1" latinLnBrk="0" hangingPunct="1">
        <a:defRPr sz="1350" kern="1200">
          <a:solidFill>
            <a:schemeClr val="tx1"/>
          </a:solidFill>
          <a:latin typeface="+mn-lt"/>
          <a:ea typeface="+mn-ea"/>
          <a:cs typeface="+mn-cs"/>
        </a:defRPr>
      </a:lvl5pPr>
      <a:lvl6pPr marL="1714500" algn="r" defTabSz="685800" rtl="1" eaLnBrk="1" latinLnBrk="0" hangingPunct="1">
        <a:defRPr sz="1350" kern="1200">
          <a:solidFill>
            <a:schemeClr val="tx1"/>
          </a:solidFill>
          <a:latin typeface="+mn-lt"/>
          <a:ea typeface="+mn-ea"/>
          <a:cs typeface="+mn-cs"/>
        </a:defRPr>
      </a:lvl6pPr>
      <a:lvl7pPr marL="2057400" algn="r" defTabSz="685800" rtl="1" eaLnBrk="1" latinLnBrk="0" hangingPunct="1">
        <a:defRPr sz="1350" kern="1200">
          <a:solidFill>
            <a:schemeClr val="tx1"/>
          </a:solidFill>
          <a:latin typeface="+mn-lt"/>
          <a:ea typeface="+mn-ea"/>
          <a:cs typeface="+mn-cs"/>
        </a:defRPr>
      </a:lvl7pPr>
      <a:lvl8pPr marL="2400300" algn="r" defTabSz="685800" rtl="1" eaLnBrk="1" latinLnBrk="0" hangingPunct="1">
        <a:defRPr sz="1350" kern="1200">
          <a:solidFill>
            <a:schemeClr val="tx1"/>
          </a:solidFill>
          <a:latin typeface="+mn-lt"/>
          <a:ea typeface="+mn-ea"/>
          <a:cs typeface="+mn-cs"/>
        </a:defRPr>
      </a:lvl8pPr>
      <a:lvl9pPr marL="2743200" algn="r" defTabSz="685800" rtl="1"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0"/>
            <a:ext cx="922337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6"/>
          <p:cNvSpPr txBox="1">
            <a:spLocks/>
          </p:cNvSpPr>
          <p:nvPr/>
        </p:nvSpPr>
        <p:spPr>
          <a:xfrm>
            <a:off x="8686800" y="6372708"/>
            <a:ext cx="228600" cy="36920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dirty="0" smtClean="0">
                <a:solidFill>
                  <a:srgbClr val="C00000"/>
                </a:solidFill>
                <a:latin typeface="Times New Roman" pitchFamily="18" charset="0"/>
                <a:cs typeface="Times New Roman" pitchFamily="18" charset="0"/>
              </a:rPr>
              <a:t>1</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61434238"/>
      </p:ext>
    </p:extLst>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2800" y="-152400"/>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معماری سرویس گرا</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5</a:t>
            </a:r>
            <a:endParaRPr lang="fa-IR" sz="2400" dirty="0">
              <a:cs typeface="B Yekan" panose="00000400000000000000" pitchFamily="2" charset="-78"/>
            </a:endParaRPr>
          </a:p>
        </p:txBody>
      </p:sp>
      <p:sp>
        <p:nvSpPr>
          <p:cNvPr id="11" name="TextBox 10"/>
          <p:cNvSpPr txBox="1"/>
          <p:nvPr/>
        </p:nvSpPr>
        <p:spPr>
          <a:xfrm>
            <a:off x="2400822" y="764143"/>
            <a:ext cx="6096000" cy="3693319"/>
          </a:xfrm>
          <a:prstGeom prst="rect">
            <a:avLst/>
          </a:prstGeom>
          <a:noFill/>
        </p:spPr>
        <p:txBody>
          <a:bodyPr wrap="square" rtlCol="1">
            <a:spAutoFit/>
          </a:bodyPr>
          <a:lstStyle/>
          <a:p>
            <a:pPr algn="just" rtl="1">
              <a:lnSpc>
                <a:spcPct val="150000"/>
              </a:lnSpc>
            </a:pPr>
            <a:r>
              <a:rPr lang="fa-IR" sz="2600" dirty="0" smtClean="0">
                <a:cs typeface="B Nazanin" panose="00000400000000000000" pitchFamily="2" charset="-78"/>
              </a:rPr>
              <a:t>1- مقدمه ای بر معماری سرویس گرا</a:t>
            </a:r>
            <a:endParaRPr lang="fa-IR" sz="2600" dirty="0">
              <a:cs typeface="B Nazanin" panose="00000400000000000000" pitchFamily="2" charset="-78"/>
            </a:endParaRPr>
          </a:p>
          <a:p>
            <a:pPr algn="just" rtl="1">
              <a:lnSpc>
                <a:spcPct val="150000"/>
              </a:lnSpc>
            </a:pPr>
            <a:r>
              <a:rPr lang="fa-IR" sz="2600" dirty="0">
                <a:cs typeface="B Nazanin" panose="00000400000000000000" pitchFamily="2" charset="-78"/>
              </a:rPr>
              <a:t>2- مفاهيم اصلي در معماري مبتني بر </a:t>
            </a:r>
            <a:r>
              <a:rPr lang="fa-IR" sz="2600" dirty="0" smtClean="0">
                <a:cs typeface="B Nazanin" panose="00000400000000000000" pitchFamily="2" charset="-78"/>
              </a:rPr>
              <a:t>سرويس</a:t>
            </a:r>
            <a:endParaRPr lang="fa-IR" sz="2600" dirty="0">
              <a:cs typeface="B Nazanin" panose="00000400000000000000" pitchFamily="2" charset="-78"/>
            </a:endParaRPr>
          </a:p>
          <a:p>
            <a:pPr algn="just" rtl="1">
              <a:lnSpc>
                <a:spcPct val="150000"/>
              </a:lnSpc>
            </a:pPr>
            <a:r>
              <a:rPr lang="fa-IR" sz="2600" dirty="0">
                <a:cs typeface="B Nazanin" panose="00000400000000000000" pitchFamily="2" charset="-78"/>
              </a:rPr>
              <a:t>3- اصطلاحات رايج در معماري مبتني بر </a:t>
            </a:r>
            <a:r>
              <a:rPr lang="fa-IR" sz="2600" dirty="0" smtClean="0">
                <a:cs typeface="B Nazanin" panose="00000400000000000000" pitchFamily="2" charset="-78"/>
              </a:rPr>
              <a:t>سرويس</a:t>
            </a:r>
            <a:endParaRPr lang="fa-IR" sz="2600" dirty="0">
              <a:cs typeface="B Nazanin" panose="00000400000000000000" pitchFamily="2" charset="-78"/>
            </a:endParaRPr>
          </a:p>
          <a:p>
            <a:pPr algn="just" rtl="1">
              <a:lnSpc>
                <a:spcPct val="150000"/>
              </a:lnSpc>
            </a:pPr>
            <a:r>
              <a:rPr lang="fa-IR" sz="2600" dirty="0">
                <a:cs typeface="B Nazanin" panose="00000400000000000000" pitchFamily="2" charset="-78"/>
              </a:rPr>
              <a:t>4- چارچوب </a:t>
            </a:r>
            <a:r>
              <a:rPr lang="en-US" sz="2600" dirty="0" smtClean="0">
                <a:cs typeface="B Nazanin" panose="00000400000000000000" pitchFamily="2" charset="-78"/>
              </a:rPr>
              <a:t>SOA</a:t>
            </a:r>
            <a:endParaRPr lang="fa-IR" sz="2600" dirty="0">
              <a:cs typeface="B Nazanin" panose="00000400000000000000" pitchFamily="2" charset="-78"/>
            </a:endParaRPr>
          </a:p>
          <a:p>
            <a:pPr algn="just" rtl="1">
              <a:lnSpc>
                <a:spcPct val="150000"/>
              </a:lnSpc>
            </a:pPr>
            <a:r>
              <a:rPr lang="fa-IR" sz="2600" dirty="0">
                <a:cs typeface="B Nazanin" panose="00000400000000000000" pitchFamily="2" charset="-78"/>
              </a:rPr>
              <a:t>5- چرخه حيات </a:t>
            </a:r>
            <a:r>
              <a:rPr lang="en-US" sz="2600" dirty="0" smtClean="0">
                <a:cs typeface="B Nazanin" panose="00000400000000000000" pitchFamily="2" charset="-78"/>
              </a:rPr>
              <a:t>SOA</a:t>
            </a:r>
            <a:endParaRPr lang="fa-IR" sz="2600" dirty="0">
              <a:cs typeface="B Nazanin" panose="00000400000000000000" pitchFamily="2" charset="-78"/>
            </a:endParaRPr>
          </a:p>
          <a:p>
            <a:pPr algn="just" rtl="1">
              <a:lnSpc>
                <a:spcPct val="150000"/>
              </a:lnSpc>
            </a:pPr>
            <a:r>
              <a:rPr lang="fa-IR" sz="2600" dirty="0" smtClean="0">
                <a:cs typeface="B Nazanin" panose="00000400000000000000" pitchFamily="2" charset="-78"/>
              </a:rPr>
              <a:t>6- جمع بندی</a:t>
            </a:r>
            <a:endParaRPr lang="fa-IR" sz="2600" dirty="0">
              <a:cs typeface="B Nazanin" panose="00000400000000000000" pitchFamily="2" charset="-78"/>
            </a:endParaRPr>
          </a:p>
        </p:txBody>
      </p:sp>
    </p:spTree>
    <p:extLst>
      <p:ext uri="{BB962C8B-B14F-4D97-AF65-F5344CB8AC3E}">
        <p14:creationId xmlns:p14="http://schemas.microsoft.com/office/powerpoint/2010/main" val="2255257656"/>
      </p:ext>
    </p:extLst>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6</a:t>
            </a:r>
            <a:endParaRPr lang="fa-IR" sz="2400" dirty="0">
              <a:cs typeface="B Yekan" panose="00000400000000000000" pitchFamily="2" charset="-78"/>
            </a:endParaRPr>
          </a:p>
        </p:txBody>
      </p:sp>
      <p:sp>
        <p:nvSpPr>
          <p:cNvPr id="11" name="TextBox 10"/>
          <p:cNvSpPr txBox="1"/>
          <p:nvPr/>
        </p:nvSpPr>
        <p:spPr>
          <a:xfrm>
            <a:off x="2286000" y="-161330"/>
            <a:ext cx="5052162" cy="923330"/>
          </a:xfrm>
          <a:prstGeom prst="rect">
            <a:avLst/>
          </a:prstGeom>
          <a:noFill/>
        </p:spPr>
        <p:txBody>
          <a:bodyPr wrap="square" rtlCol="1">
            <a:spAutoFit/>
          </a:bodyPr>
          <a:lstStyle/>
          <a:p>
            <a:pPr algn="just" rtl="1">
              <a:lnSpc>
                <a:spcPct val="150000"/>
              </a:lnSpc>
            </a:pPr>
            <a:r>
              <a:rPr lang="fa-IR" sz="3600" dirty="0">
                <a:cs typeface="B Nazanin" panose="00000400000000000000" pitchFamily="2" charset="-78"/>
              </a:rPr>
              <a:t>مقدمه ای بر معماری سرویس گرا</a:t>
            </a:r>
          </a:p>
        </p:txBody>
      </p:sp>
      <p:sp>
        <p:nvSpPr>
          <p:cNvPr id="12" name="TextBox 11"/>
          <p:cNvSpPr txBox="1"/>
          <p:nvPr/>
        </p:nvSpPr>
        <p:spPr>
          <a:xfrm>
            <a:off x="1815086" y="868616"/>
            <a:ext cx="7050115" cy="3693319"/>
          </a:xfrm>
          <a:prstGeom prst="rect">
            <a:avLst/>
          </a:prstGeom>
          <a:noFill/>
        </p:spPr>
        <p:txBody>
          <a:bodyPr wrap="square" rtlCol="1">
            <a:spAutoFit/>
          </a:bodyPr>
          <a:lstStyle/>
          <a:p>
            <a:pPr algn="just" rtl="1">
              <a:lnSpc>
                <a:spcPct val="150000"/>
              </a:lnSpc>
            </a:pPr>
            <a:r>
              <a:rPr lang="fa-IR" sz="2600" dirty="0">
                <a:cs typeface="B Nazanin" panose="00000400000000000000" pitchFamily="2" charset="-78"/>
              </a:rPr>
              <a:t>سيستم هاي اطلاعاتي به سرعت در حال رشد هستند؛ سازمان ها نيازمند پاسخگويي سريع به نيازمندي هاي جديد کسب وکار هستند. اين در حالي است که معماري هاي نرم افزاري موجود به حد نهايي قابليت هاي خود رسيده اند. معماري مبتني بر سرويس </a:t>
            </a:r>
            <a:r>
              <a:rPr lang="en-US" sz="2600" dirty="0" smtClean="0">
                <a:cs typeface="B Nazanin" panose="00000400000000000000" pitchFamily="2" charset="-78"/>
              </a:rPr>
              <a:t> SOA </a:t>
            </a:r>
            <a:r>
              <a:rPr lang="fa-IR" sz="2600" dirty="0">
                <a:cs typeface="B Nazanin" panose="00000400000000000000" pitchFamily="2" charset="-78"/>
              </a:rPr>
              <a:t>قدم تکاملي بعدي براي کمک به سازمان ها جهت مديريت چالش هاي پيچيده است.</a:t>
            </a:r>
          </a:p>
        </p:txBody>
      </p:sp>
    </p:spTree>
    <p:extLst>
      <p:ext uri="{BB962C8B-B14F-4D97-AF65-F5344CB8AC3E}">
        <p14:creationId xmlns:p14="http://schemas.microsoft.com/office/powerpoint/2010/main" val="618004360"/>
      </p:ext>
    </p:extLst>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Rectangle 4"/>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Rectangle 6"/>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7</a:t>
            </a:r>
            <a:endParaRPr lang="fa-IR" sz="2400" dirty="0">
              <a:cs typeface="B Yekan" panose="00000400000000000000" pitchFamily="2" charset="-78"/>
            </a:endParaRPr>
          </a:p>
        </p:txBody>
      </p:sp>
      <p:sp>
        <p:nvSpPr>
          <p:cNvPr id="10" name="TextBox 9"/>
          <p:cNvSpPr txBox="1"/>
          <p:nvPr/>
        </p:nvSpPr>
        <p:spPr>
          <a:xfrm>
            <a:off x="1803603" y="457598"/>
            <a:ext cx="7050115" cy="4243469"/>
          </a:xfrm>
          <a:prstGeom prst="rect">
            <a:avLst/>
          </a:prstGeom>
          <a:noFill/>
        </p:spPr>
        <p:txBody>
          <a:bodyPr wrap="square" rtlCol="1">
            <a:spAutoFit/>
          </a:bodyPr>
          <a:lstStyle/>
          <a:p>
            <a:pPr algn="just" rtl="1">
              <a:lnSpc>
                <a:spcPct val="150000"/>
              </a:lnSpc>
            </a:pPr>
            <a:r>
              <a:rPr lang="fa-IR" sz="2600" dirty="0">
                <a:cs typeface="B Nazanin" panose="00000400000000000000" pitchFamily="2" charset="-78"/>
              </a:rPr>
              <a:t>معماري مبتني بر سرويس حالت بلوغ يافته معماري مبتني بر اجزا، طراحي مبتني بر واسطه (شي گرا) و سيستم هاي توزيع شده است. در معماري مبتني بر اجزا عملکرد کلي به کارهاي کوچک تري تقسيم مي شود که هر يک در يک جزء بسته بندي خواهند شد. يک سيستم توزيع شده، تعميمي از يک معماري مبتني بر اجزا است که به اجزايي که در موقعيت هاي فيزيکي مختلف وجود دارند، اشاره مي کند.</a:t>
            </a:r>
          </a:p>
        </p:txBody>
      </p:sp>
    </p:spTree>
    <p:extLst>
      <p:ext uri="{BB962C8B-B14F-4D97-AF65-F5344CB8AC3E}">
        <p14:creationId xmlns:p14="http://schemas.microsoft.com/office/powerpoint/2010/main" val="1948612833"/>
      </p:ext>
    </p:extLst>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extBox 4"/>
          <p:cNvSpPr txBox="1"/>
          <p:nvPr/>
        </p:nvSpPr>
        <p:spPr>
          <a:xfrm>
            <a:off x="1835063" y="-152400"/>
            <a:ext cx="7001953" cy="92333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مفاهيم اصلي در معماري مبتني بر </a:t>
            </a: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سرويس گرا</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a:cs typeface="B Yekan" panose="00000400000000000000" pitchFamily="2" charset="-78"/>
              </a:rPr>
              <a:t>8</a:t>
            </a:r>
          </a:p>
        </p:txBody>
      </p:sp>
      <p:sp>
        <p:nvSpPr>
          <p:cNvPr id="11" name="Rectangle 3"/>
          <p:cNvSpPr txBox="1">
            <a:spLocks noChangeArrowheads="1"/>
          </p:cNvSpPr>
          <p:nvPr/>
        </p:nvSpPr>
        <p:spPr>
          <a:xfrm>
            <a:off x="457200" y="2460625"/>
            <a:ext cx="8380412" cy="4625975"/>
          </a:xfrm>
          <a:prstGeom prst="rect">
            <a:avLst/>
          </a:prstGeom>
        </p:spPr>
        <p:txBody>
          <a:bodyPr vert="horz" lIns="91440" tIns="45720" rIns="91440" bIns="45720" rtlCol="1">
            <a:normAutofit/>
          </a:bodyPr>
          <a:lstStyle>
            <a:lvl1pPr marL="171450" indent="-171450" algn="r" defTabSz="685800" rtl="1"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r" defTabSz="685800" rtl="1"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r" defTabSz="685800" rtl="1"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defRPr/>
            </a:pPr>
            <a:r>
              <a:rPr lang="fa-IR" sz="2400" dirty="0" smtClean="0">
                <a:cs typeface="B Nazanin" panose="00000400000000000000" pitchFamily="2" charset="-78"/>
              </a:rPr>
              <a:t>چند نمونه سرويس</a:t>
            </a:r>
          </a:p>
          <a:p>
            <a:pPr lvl="1" algn="just">
              <a:defRPr/>
            </a:pPr>
            <a:r>
              <a:rPr lang="fa-IR" sz="2400" dirty="0" smtClean="0">
                <a:cs typeface="B Nazanin" panose="00000400000000000000" pitchFamily="2" charset="-78"/>
              </a:rPr>
              <a:t>سرويس محاسبه ماليات</a:t>
            </a:r>
          </a:p>
          <a:p>
            <a:pPr lvl="1" algn="just">
              <a:defRPr/>
            </a:pPr>
            <a:r>
              <a:rPr lang="fa-IR" sz="2400" dirty="0" smtClean="0">
                <a:cs typeface="B Nazanin" panose="00000400000000000000" pitchFamily="2" charset="-78"/>
              </a:rPr>
              <a:t>سرويس برآورد سفارش مشتري</a:t>
            </a:r>
          </a:p>
          <a:p>
            <a:pPr algn="just">
              <a:defRPr/>
            </a:pPr>
            <a:r>
              <a:rPr lang="fa-IR" sz="2400" dirty="0" smtClean="0">
                <a:cs typeface="B Nazanin" panose="00000400000000000000" pitchFamily="2" charset="-78"/>
              </a:rPr>
              <a:t>عناصر تشكيل دهنده يك سرويس</a:t>
            </a:r>
          </a:p>
          <a:p>
            <a:pPr lvl="1" algn="just">
              <a:defRPr/>
            </a:pPr>
            <a:r>
              <a:rPr lang="fa-IR" sz="2400" dirty="0" smtClean="0">
                <a:cs typeface="B Nazanin" panose="00000400000000000000" pitchFamily="2" charset="-78"/>
              </a:rPr>
              <a:t>رابط سرويس (</a:t>
            </a:r>
            <a:r>
              <a:rPr lang="en-US" sz="2400" dirty="0" smtClean="0">
                <a:cs typeface="B Nazanin" panose="00000400000000000000" pitchFamily="2" charset="-78"/>
              </a:rPr>
              <a:t>Service interface</a:t>
            </a:r>
            <a:r>
              <a:rPr lang="fa-IR" sz="2400" dirty="0" smtClean="0">
                <a:cs typeface="B Nazanin" panose="00000400000000000000" pitchFamily="2" charset="-78"/>
              </a:rPr>
              <a:t>) </a:t>
            </a:r>
          </a:p>
          <a:p>
            <a:pPr lvl="2" algn="just">
              <a:defRPr/>
            </a:pPr>
            <a:r>
              <a:rPr lang="fa-IR" sz="2400" dirty="0" smtClean="0">
                <a:cs typeface="B Nazanin" panose="00000400000000000000" pitchFamily="2" charset="-78"/>
              </a:rPr>
              <a:t>تعريف هويت يك سرويس و نحوه فراخواني آن </a:t>
            </a:r>
            <a:endParaRPr lang="en-US" sz="2400" dirty="0" smtClean="0">
              <a:cs typeface="B Nazanin" panose="00000400000000000000" pitchFamily="2" charset="-78"/>
            </a:endParaRPr>
          </a:p>
          <a:p>
            <a:pPr lvl="1" algn="just">
              <a:defRPr/>
            </a:pPr>
            <a:r>
              <a:rPr lang="fa-IR" sz="2400" dirty="0" smtClean="0">
                <a:cs typeface="B Nazanin" panose="00000400000000000000" pitchFamily="2" charset="-78"/>
              </a:rPr>
              <a:t>پياده سازي سرويس (</a:t>
            </a:r>
            <a:r>
              <a:rPr lang="en-US" sz="2400" dirty="0" smtClean="0">
                <a:cs typeface="B Nazanin" panose="00000400000000000000" pitchFamily="2" charset="-78"/>
              </a:rPr>
              <a:t>Service implementation</a:t>
            </a:r>
            <a:r>
              <a:rPr lang="fa-IR" sz="2400" dirty="0" smtClean="0">
                <a:cs typeface="B Nazanin" panose="00000400000000000000" pitchFamily="2" charset="-78"/>
              </a:rPr>
              <a:t>)</a:t>
            </a:r>
          </a:p>
          <a:p>
            <a:pPr lvl="2" algn="just">
              <a:defRPr/>
            </a:pPr>
            <a:r>
              <a:rPr lang="fa-IR" sz="2400" dirty="0" smtClean="0">
                <a:cs typeface="B Nazanin" panose="00000400000000000000" pitchFamily="2" charset="-78"/>
              </a:rPr>
              <a:t>واقعيت بخشيدن به سرويس</a:t>
            </a:r>
          </a:p>
          <a:p>
            <a:pPr algn="just">
              <a:defRPr/>
            </a:pPr>
            <a:r>
              <a:rPr lang="fa-IR" sz="2400" dirty="0" smtClean="0">
                <a:cs typeface="B Nazanin" panose="00000400000000000000" pitchFamily="2" charset="-78"/>
              </a:rPr>
              <a:t>طراحي و دستكاري اين دو عنصر به صورت مستقل</a:t>
            </a:r>
            <a:endParaRPr lang="en-US" sz="2400" dirty="0" smtClean="0">
              <a:cs typeface="B Nazanin" panose="00000400000000000000" pitchFamily="2" charset="-78"/>
            </a:endParaRPr>
          </a:p>
        </p:txBody>
      </p:sp>
      <p:sp>
        <p:nvSpPr>
          <p:cNvPr id="12" name="TextBox 11"/>
          <p:cNvSpPr txBox="1"/>
          <p:nvPr/>
        </p:nvSpPr>
        <p:spPr>
          <a:xfrm>
            <a:off x="1752600" y="1175884"/>
            <a:ext cx="7302672" cy="1015663"/>
          </a:xfrm>
          <a:prstGeom prst="rect">
            <a:avLst/>
          </a:prstGeom>
          <a:noFill/>
          <a:ln>
            <a:noFill/>
          </a:ln>
          <a:effectLst/>
        </p:spPr>
        <p:txBody>
          <a:bodyPr wrap="square" rtlCol="1">
            <a:spAutoFit/>
          </a:bodyPr>
          <a:lstStyle/>
          <a:p>
            <a:pPr marL="166688" indent="14288" algn="just"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يک سرويس رفتار تعريف شده قراردادي است که مي تواند به وسيله يک جزء براي استفاده جزء ديگر پياده سازي شده و فراهم گردد.</a:t>
            </a:r>
          </a:p>
        </p:txBody>
      </p:sp>
      <p:sp>
        <p:nvSpPr>
          <p:cNvPr id="13" name="TextBox 12"/>
          <p:cNvSpPr txBox="1"/>
          <p:nvPr/>
        </p:nvSpPr>
        <p:spPr>
          <a:xfrm>
            <a:off x="2438400" y="533400"/>
            <a:ext cx="6699336" cy="642484"/>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600" b="1"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1-2 سرویس</a:t>
            </a:r>
            <a:endParaRPr lang="fa-IR" sz="2600" b="1"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grpSp>
        <p:nvGrpSpPr>
          <p:cNvPr id="14" name="Group 5"/>
          <p:cNvGrpSpPr>
            <a:grpSpLocks/>
          </p:cNvGrpSpPr>
          <p:nvPr/>
        </p:nvGrpSpPr>
        <p:grpSpPr bwMode="auto">
          <a:xfrm>
            <a:off x="74928" y="5193475"/>
            <a:ext cx="3811272" cy="1511300"/>
            <a:chOff x="4046" y="1860"/>
            <a:chExt cx="1614" cy="816"/>
          </a:xfrm>
        </p:grpSpPr>
        <p:sp>
          <p:nvSpPr>
            <p:cNvPr id="15" name="Rectangle 6"/>
            <p:cNvSpPr>
              <a:spLocks noChangeArrowheads="1"/>
            </p:cNvSpPr>
            <p:nvPr/>
          </p:nvSpPr>
          <p:spPr bwMode="auto">
            <a:xfrm>
              <a:off x="4046" y="1860"/>
              <a:ext cx="1614" cy="816"/>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algn="ctr" eaLnBrk="1" hangingPunct="1"/>
              <a:endParaRPr lang="fa-IR" sz="1600"/>
            </a:p>
          </p:txBody>
        </p:sp>
        <p:sp>
          <p:nvSpPr>
            <p:cNvPr id="16" name="Rectangle 7"/>
            <p:cNvSpPr>
              <a:spLocks noChangeArrowheads="1"/>
            </p:cNvSpPr>
            <p:nvPr/>
          </p:nvSpPr>
          <p:spPr bwMode="auto">
            <a:xfrm>
              <a:off x="4649" y="1933"/>
              <a:ext cx="953" cy="681"/>
            </a:xfrm>
            <a:prstGeom prst="rect">
              <a:avLst/>
            </a:prstGeom>
            <a:solidFill>
              <a:srgbClr val="3366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algn="ctr" rtl="1" eaLnBrk="1" hangingPunct="1"/>
              <a:r>
                <a:rPr lang="en-US" sz="2000" b="1" dirty="0">
                  <a:latin typeface="Tahoma" panose="020B0604030504040204" pitchFamily="34" charset="0"/>
                  <a:cs typeface="Arial" panose="020B0604020202020204" pitchFamily="34" charset="0"/>
                </a:rPr>
                <a:t>Service </a:t>
              </a:r>
            </a:p>
            <a:p>
              <a:pPr algn="ctr" eaLnBrk="1" hangingPunct="1"/>
              <a:r>
                <a:rPr lang="en-US" sz="2000" b="1" dirty="0">
                  <a:latin typeface="Tahoma" panose="020B0604030504040204" pitchFamily="34" charset="0"/>
                  <a:cs typeface="Arial" panose="020B0604020202020204" pitchFamily="34" charset="0"/>
                </a:rPr>
                <a:t>Implementation</a:t>
              </a:r>
            </a:p>
          </p:txBody>
        </p:sp>
        <p:sp>
          <p:nvSpPr>
            <p:cNvPr id="17" name="Rectangle 8"/>
            <p:cNvSpPr>
              <a:spLocks noChangeArrowheads="1"/>
            </p:cNvSpPr>
            <p:nvPr/>
          </p:nvSpPr>
          <p:spPr bwMode="auto">
            <a:xfrm>
              <a:off x="4105" y="1933"/>
              <a:ext cx="499" cy="681"/>
            </a:xfrm>
            <a:prstGeom prst="rect">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algn="ctr" rtl="1" eaLnBrk="1" hangingPunct="1"/>
              <a:r>
                <a:rPr lang="en-US" sz="2000" b="1" dirty="0">
                  <a:latin typeface="Tahoma" panose="020B0604030504040204" pitchFamily="34" charset="0"/>
                  <a:cs typeface="Arial" panose="020B0604020202020204" pitchFamily="34" charset="0"/>
                </a:rPr>
                <a:t>Service </a:t>
              </a:r>
            </a:p>
            <a:p>
              <a:pPr algn="ctr" rtl="1" eaLnBrk="1" hangingPunct="1"/>
              <a:r>
                <a:rPr lang="en-US" sz="2000" b="1" dirty="0">
                  <a:latin typeface="Tahoma" panose="020B0604030504040204" pitchFamily="34" charset="0"/>
                  <a:cs typeface="Arial" panose="020B0604020202020204" pitchFamily="34" charset="0"/>
                </a:rPr>
                <a:t>interface</a:t>
              </a:r>
            </a:p>
          </p:txBody>
        </p:sp>
      </p:grpSp>
    </p:spTree>
    <p:extLst>
      <p:ext uri="{BB962C8B-B14F-4D97-AF65-F5344CB8AC3E}">
        <p14:creationId xmlns:p14="http://schemas.microsoft.com/office/powerpoint/2010/main" val="2999876029"/>
      </p:ext>
    </p:extLst>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1837247" y="-76200"/>
            <a:ext cx="7001953" cy="92333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مفاهيم اصلي در معماري مبتني بر </a:t>
            </a: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سرويس گرا</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6" name="TextBox 5"/>
          <p:cNvSpPr txBox="1"/>
          <p:nvPr/>
        </p:nvSpPr>
        <p:spPr>
          <a:xfrm>
            <a:off x="1524000" y="811054"/>
            <a:ext cx="7583515" cy="4247317"/>
          </a:xfrm>
          <a:prstGeom prst="rect">
            <a:avLst/>
          </a:prstGeom>
          <a:noFill/>
        </p:spPr>
        <p:txBody>
          <a:bodyPr wrap="square" rtlCol="1">
            <a:spAutoFit/>
          </a:bodyPr>
          <a:lstStyle/>
          <a:p>
            <a:pPr algn="r" rtl="1">
              <a:lnSpc>
                <a:spcPct val="150000"/>
              </a:lnSpc>
            </a:pPr>
            <a:r>
              <a:rPr lang="fa-IR" sz="2000" dirty="0">
                <a:cs typeface="B Nazanin" panose="00000400000000000000" pitchFamily="2" charset="-78"/>
              </a:rPr>
              <a:t>• فراهم کننده سرويس: يک موجوديت نرم افزاري که خصوصيات سرويس را پياده سازي مي کند.</a:t>
            </a:r>
            <a:br>
              <a:rPr lang="fa-IR" sz="2000" dirty="0">
                <a:cs typeface="B Nazanin" panose="00000400000000000000" pitchFamily="2" charset="-78"/>
              </a:rPr>
            </a:br>
            <a:r>
              <a:rPr lang="fa-IR" sz="2000" dirty="0">
                <a:cs typeface="B Nazanin" panose="00000400000000000000" pitchFamily="2" charset="-78"/>
              </a:rPr>
              <a:t>• درخواست کننده سرويس: يک موجوديت نرم افزاري که يک فراهم کننده سرويس را فراخواني مي کند، به طور سنتي اين مورد به عنوان "کلاينت" شناخته مي شود؛ اما يک درخواست کننده سرويس مي تواند يک کاربر برنامه کاربردي و يا سرويس ديگر باشد.</a:t>
            </a:r>
            <a:br>
              <a:rPr lang="fa-IR" sz="2000" dirty="0">
                <a:cs typeface="B Nazanin" panose="00000400000000000000" pitchFamily="2" charset="-78"/>
              </a:rPr>
            </a:br>
            <a:r>
              <a:rPr lang="fa-IR" sz="2000" dirty="0">
                <a:cs typeface="B Nazanin" panose="00000400000000000000" pitchFamily="2" charset="-78"/>
              </a:rPr>
              <a:t>• موقيعت ياب سرويس: يک نوع خاص از فراهم کننده سرويس که به عنوان يک ثبات عمل مي کند و امکان جست وجوي واسطه هاي فراهم کننده سرويس و موقعيت سرويس را مي دهد.</a:t>
            </a:r>
            <a:br>
              <a:rPr lang="fa-IR" sz="2000" dirty="0">
                <a:cs typeface="B Nazanin" panose="00000400000000000000" pitchFamily="2" charset="-78"/>
              </a:rPr>
            </a:br>
            <a:r>
              <a:rPr lang="fa-IR" sz="2000" dirty="0">
                <a:cs typeface="B Nazanin" panose="00000400000000000000" pitchFamily="2" charset="-78"/>
              </a:rPr>
              <a:t>• واسط سرويس: يک نوع خاص از فراهم کننده سرويس است که مي تواند درخواست سرويس را به يک يا چند فراهم کننده سرويس منتقل کند.</a:t>
            </a:r>
          </a:p>
        </p:txBody>
      </p:sp>
      <p:sp>
        <p:nvSpPr>
          <p:cNvPr id="7" name="Rectangle 6"/>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Rectangle 8"/>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1" name="TextBox 10"/>
          <p:cNvSpPr txBox="1"/>
          <p:nvPr/>
        </p:nvSpPr>
        <p:spPr>
          <a:xfrm>
            <a:off x="8077200" y="5943600"/>
            <a:ext cx="457200" cy="461665"/>
          </a:xfrm>
          <a:prstGeom prst="rect">
            <a:avLst/>
          </a:prstGeom>
          <a:noFill/>
        </p:spPr>
        <p:txBody>
          <a:bodyPr wrap="square" rtlCol="1">
            <a:spAutoFit/>
          </a:bodyPr>
          <a:lstStyle/>
          <a:p>
            <a:r>
              <a:rPr lang="fa-IR" sz="2400" dirty="0">
                <a:cs typeface="B Yekan" panose="00000400000000000000" pitchFamily="2" charset="-78"/>
              </a:rPr>
              <a:t>8</a:t>
            </a:r>
          </a:p>
        </p:txBody>
      </p:sp>
    </p:spTree>
    <p:extLst>
      <p:ext uri="{BB962C8B-B14F-4D97-AF65-F5344CB8AC3E}">
        <p14:creationId xmlns:p14="http://schemas.microsoft.com/office/powerpoint/2010/main" val="3445410836"/>
      </p:ext>
    </p:extLst>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1"/>
          <p:cNvGrpSpPr>
            <a:grpSpLocks/>
          </p:cNvGrpSpPr>
          <p:nvPr/>
        </p:nvGrpSpPr>
        <p:grpSpPr bwMode="auto">
          <a:xfrm>
            <a:off x="2591295" y="340318"/>
            <a:ext cx="5485905" cy="5069882"/>
            <a:chOff x="2694" y="1031"/>
            <a:chExt cx="2903" cy="2541"/>
          </a:xfrm>
        </p:grpSpPr>
        <p:grpSp>
          <p:nvGrpSpPr>
            <p:cNvPr id="6" name="Group 42"/>
            <p:cNvGrpSpPr>
              <a:grpSpLocks/>
            </p:cNvGrpSpPr>
            <p:nvPr/>
          </p:nvGrpSpPr>
          <p:grpSpPr bwMode="auto">
            <a:xfrm>
              <a:off x="2694" y="1031"/>
              <a:ext cx="2903" cy="2541"/>
              <a:chOff x="3239" y="1211"/>
              <a:chExt cx="2138" cy="2178"/>
            </a:xfrm>
          </p:grpSpPr>
          <p:pic>
            <p:nvPicPr>
              <p:cNvPr id="9"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 y="1211"/>
                <a:ext cx="2138"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4"/>
              <p:cNvSpPr>
                <a:spLocks noChangeArrowheads="1"/>
              </p:cNvSpPr>
              <p:nvPr/>
            </p:nvSpPr>
            <p:spPr bwMode="auto">
              <a:xfrm>
                <a:off x="4014" y="1933"/>
                <a:ext cx="590" cy="635"/>
              </a:xfrm>
              <a:prstGeom prst="rect">
                <a:avLst/>
              </a:prstGeom>
              <a:solidFill>
                <a:srgbClr val="FF99CC"/>
              </a:solidFill>
              <a:ln w="38100">
                <a:solidFill>
                  <a:srgbClr val="080808"/>
                </a:solidFill>
                <a:miter lim="800000"/>
                <a:headEnd/>
                <a:tailEnd/>
              </a:ln>
              <a:effectLst>
                <a:outerShdw dist="107763" dir="2700000" algn="ctr" rotWithShape="0">
                  <a:srgbClr val="080808">
                    <a:alpha val="50000"/>
                  </a:srgbClr>
                </a:outerShdw>
              </a:effectLst>
            </p:spPr>
            <p:txBody>
              <a:bodyPr wrap="none" anchor="ctr"/>
              <a:lstStyle/>
              <a:p>
                <a:pPr algn="ctr" rtl="1">
                  <a:defRPr/>
                </a:pPr>
                <a:r>
                  <a:rPr lang="en-US" sz="1800" dirty="0">
                    <a:effectLst>
                      <a:outerShdw blurRad="38100" dist="38100" dir="2700000" algn="tl">
                        <a:srgbClr val="000000"/>
                      </a:outerShdw>
                    </a:effectLst>
                    <a:latin typeface="Tahoma" pitchFamily="34" charset="0"/>
                    <a:cs typeface="Arial" charset="0"/>
                  </a:rPr>
                  <a:t>Service </a:t>
                </a:r>
              </a:p>
              <a:p>
                <a:pPr algn="ctr" rtl="1">
                  <a:defRPr/>
                </a:pPr>
                <a:r>
                  <a:rPr lang="en-US" sz="1800" dirty="0">
                    <a:effectLst>
                      <a:outerShdw blurRad="38100" dist="38100" dir="2700000" algn="tl">
                        <a:srgbClr val="000000"/>
                      </a:outerShdw>
                    </a:effectLst>
                    <a:latin typeface="Tahoma" pitchFamily="34" charset="0"/>
                    <a:cs typeface="Arial" charset="0"/>
                  </a:rPr>
                  <a:t>Broker</a:t>
                </a:r>
              </a:p>
            </p:txBody>
          </p:sp>
        </p:grpSp>
        <p:sp>
          <p:nvSpPr>
            <p:cNvPr id="7" name="Text Box 46"/>
            <p:cNvSpPr txBox="1">
              <a:spLocks noChangeArrowheads="1"/>
            </p:cNvSpPr>
            <p:nvPr/>
          </p:nvSpPr>
          <p:spPr bwMode="auto">
            <a:xfrm>
              <a:off x="3253" y="3135"/>
              <a:ext cx="716"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algn="r" rtl="1" eaLnBrk="1" hangingPunct="1"/>
              <a:r>
                <a:rPr lang="en-US" sz="1600" b="1">
                  <a:solidFill>
                    <a:srgbClr val="0066CC"/>
                  </a:solidFill>
                  <a:latin typeface="Tahoma" panose="020B0604030504040204" pitchFamily="34" charset="0"/>
                  <a:cs typeface="Arial" panose="020B0604020202020204" pitchFamily="34" charset="0"/>
                </a:rPr>
                <a:t>Service </a:t>
              </a:r>
            </a:p>
            <a:p>
              <a:pPr algn="r" rtl="1" eaLnBrk="1" hangingPunct="1"/>
              <a:r>
                <a:rPr lang="en-US" sz="1600" b="1">
                  <a:solidFill>
                    <a:srgbClr val="0066CC"/>
                  </a:solidFill>
                  <a:latin typeface="Tahoma" panose="020B0604030504040204" pitchFamily="34" charset="0"/>
                  <a:cs typeface="Arial" panose="020B0604020202020204" pitchFamily="34" charset="0"/>
                </a:rPr>
                <a:t>requests</a:t>
              </a:r>
            </a:p>
          </p:txBody>
        </p:sp>
        <p:sp>
          <p:nvSpPr>
            <p:cNvPr id="8" name="Line 47"/>
            <p:cNvSpPr>
              <a:spLocks noChangeShapeType="1"/>
            </p:cNvSpPr>
            <p:nvPr/>
          </p:nvSpPr>
          <p:spPr bwMode="auto">
            <a:xfrm rot="10800000" flipV="1">
              <a:off x="3606" y="2160"/>
              <a:ext cx="0" cy="998"/>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fa-IR"/>
            </a:p>
          </p:txBody>
        </p:sp>
      </p:grpSp>
      <p:sp>
        <p:nvSpPr>
          <p:cNvPr id="12" name="Rectangle 11"/>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3" name="Rectangle 12"/>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4" name="Rectangle 13"/>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5" name="Rectangle 1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6" name="TextBox 1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9</a:t>
            </a:r>
            <a:endParaRPr lang="fa-IR" sz="2400" dirty="0">
              <a:cs typeface="B Yekan" panose="00000400000000000000" pitchFamily="2" charset="-78"/>
            </a:endParaRPr>
          </a:p>
        </p:txBody>
      </p:sp>
      <p:sp>
        <p:nvSpPr>
          <p:cNvPr id="17" name="Rectangle 45"/>
          <p:cNvSpPr>
            <a:spLocks noChangeArrowheads="1"/>
          </p:cNvSpPr>
          <p:nvPr/>
        </p:nvSpPr>
        <p:spPr bwMode="auto">
          <a:xfrm>
            <a:off x="4451152" y="3568721"/>
            <a:ext cx="1744815" cy="737903"/>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eaLnBrk="1" hangingPunct="1"/>
            <a:endParaRPr lang="fa-IR"/>
          </a:p>
        </p:txBody>
      </p:sp>
    </p:spTree>
    <p:extLst>
      <p:ext uri="{BB962C8B-B14F-4D97-AF65-F5344CB8AC3E}">
        <p14:creationId xmlns:p14="http://schemas.microsoft.com/office/powerpoint/2010/main" val="2422746434"/>
      </p:ext>
    </p:extLst>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Rectangle 6"/>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7924800" y="5943600"/>
            <a:ext cx="609600" cy="461665"/>
          </a:xfrm>
          <a:prstGeom prst="rect">
            <a:avLst/>
          </a:prstGeom>
          <a:noFill/>
        </p:spPr>
        <p:txBody>
          <a:bodyPr wrap="square" rtlCol="1">
            <a:spAutoFit/>
          </a:bodyPr>
          <a:lstStyle/>
          <a:p>
            <a:r>
              <a:rPr lang="fa-IR" sz="2400" dirty="0" smtClean="0">
                <a:cs typeface="B Yekan" panose="00000400000000000000" pitchFamily="2" charset="-78"/>
              </a:rPr>
              <a:t>10</a:t>
            </a:r>
            <a:endParaRPr lang="fa-IR" sz="2400" dirty="0">
              <a:cs typeface="B Yekan" panose="00000400000000000000" pitchFamily="2" charset="-78"/>
            </a:endParaRPr>
          </a:p>
        </p:txBody>
      </p:sp>
      <p:sp>
        <p:nvSpPr>
          <p:cNvPr id="10" name="TextBox 9"/>
          <p:cNvSpPr txBox="1"/>
          <p:nvPr/>
        </p:nvSpPr>
        <p:spPr>
          <a:xfrm>
            <a:off x="3200400" y="-76200"/>
            <a:ext cx="3048000" cy="92333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چارچوب </a:t>
            </a:r>
            <a:r>
              <a:rPr lang="en-US"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SOA</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11" name="TextBox 10"/>
          <p:cNvSpPr txBox="1"/>
          <p:nvPr/>
        </p:nvSpPr>
        <p:spPr>
          <a:xfrm>
            <a:off x="7239000" y="1066800"/>
            <a:ext cx="1563715" cy="369332"/>
          </a:xfrm>
          <a:prstGeom prst="rect">
            <a:avLst/>
          </a:prstGeom>
          <a:noFill/>
        </p:spPr>
        <p:txBody>
          <a:bodyPr wrap="square" rtlCol="1">
            <a:spAutoFit/>
          </a:bodyPr>
          <a:lstStyle/>
          <a:p>
            <a:pPr algn="just" rtl="1"/>
            <a:r>
              <a:rPr lang="fa-IR" b="1" dirty="0">
                <a:cs typeface="B Nazanin" panose="00000400000000000000" pitchFamily="2" charset="-78"/>
              </a:rPr>
              <a:t>الگوهای </a:t>
            </a:r>
            <a:r>
              <a:rPr lang="en-US" b="1" dirty="0">
                <a:cs typeface="B Nazanin" panose="00000400000000000000" pitchFamily="2" charset="-78"/>
              </a:rPr>
              <a:t>SOA</a:t>
            </a:r>
            <a:endParaRPr lang="fa-IR" b="1" dirty="0">
              <a:cs typeface="B Nazanin" panose="00000400000000000000" pitchFamily="2" charset="-78"/>
            </a:endParaRPr>
          </a:p>
        </p:txBody>
      </p:sp>
      <p:sp>
        <p:nvSpPr>
          <p:cNvPr id="12" name="Rectangle 11"/>
          <p:cNvSpPr/>
          <p:nvPr/>
        </p:nvSpPr>
        <p:spPr>
          <a:xfrm>
            <a:off x="1830983" y="1447800"/>
            <a:ext cx="7084417" cy="2862322"/>
          </a:xfrm>
          <a:prstGeom prst="rect">
            <a:avLst/>
          </a:prstGeom>
        </p:spPr>
        <p:txBody>
          <a:bodyPr wrap="square">
            <a:spAutoFit/>
          </a:bodyPr>
          <a:lstStyle/>
          <a:p>
            <a:pPr algn="just" rtl="1">
              <a:lnSpc>
                <a:spcPct val="150000"/>
              </a:lnSpc>
            </a:pPr>
            <a:r>
              <a:rPr lang="fa-IR" sz="2000" dirty="0" smtClean="0">
                <a:cs typeface="B Nazanin" panose="00000400000000000000" pitchFamily="2" charset="-78"/>
              </a:rPr>
              <a:t>یک </a:t>
            </a:r>
            <a:r>
              <a:rPr lang="fa-IR" sz="2000" dirty="0">
                <a:cs typeface="B Nazanin" panose="00000400000000000000" pitchFamily="2" charset="-78"/>
              </a:rPr>
              <a:t>الگوی ساده سرویس را نمایش می دهد. در جایی که یک فراهم کننده سرویس، سرویس را پیشنهاد می دهد و یک کاربر سرویس، از سرویس ها استفاده می کند. چندین نوع از پروتکل های ارتباطی ممکن است زوج درخواست/ پاسخ را مورد استفاده قرار دهد و روش های متنوعی نظیر سنکرون یا آسنکرون ممکن است استفاده شود. </a:t>
            </a:r>
            <a:r>
              <a:rPr lang="en-US" sz="2000" dirty="0">
                <a:cs typeface="B Nazanin" panose="00000400000000000000" pitchFamily="2" charset="-78"/>
              </a:rPr>
              <a:t>SOA </a:t>
            </a:r>
            <a:r>
              <a:rPr lang="fa-IR" sz="2000" dirty="0">
                <a:cs typeface="B Nazanin" panose="00000400000000000000" pitchFamily="2" charset="-78"/>
              </a:rPr>
              <a:t>به هیچ پروتکل ارتباطی خاص محدود نمی شود. شکل 5 الگوی "درخواست – پاسخ" را نمایش می دهد.</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4267200"/>
            <a:ext cx="6248400" cy="1584232"/>
          </a:xfrm>
          <a:prstGeom prst="rect">
            <a:avLst/>
          </a:prstGeom>
        </p:spPr>
      </p:pic>
    </p:spTree>
    <p:extLst>
      <p:ext uri="{BB962C8B-B14F-4D97-AF65-F5344CB8AC3E}">
        <p14:creationId xmlns:p14="http://schemas.microsoft.com/office/powerpoint/2010/main" val="3623245645"/>
      </p:ext>
    </p:extLst>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6" name="TextBox 5"/>
          <p:cNvSpPr txBox="1"/>
          <p:nvPr/>
        </p:nvSpPr>
        <p:spPr>
          <a:xfrm>
            <a:off x="3505200" y="-228600"/>
            <a:ext cx="3048000" cy="854080"/>
          </a:xfrm>
          <a:prstGeom prst="rect">
            <a:avLst/>
          </a:prstGeom>
          <a:noFill/>
        </p:spPr>
        <p:txBody>
          <a:bodyPr wrap="square" rtlCol="1">
            <a:spAutoFit/>
          </a:bodyPr>
          <a:lstStyle/>
          <a:p>
            <a:pPr algn="just" rtl="1">
              <a:lnSpc>
                <a:spcPct val="150000"/>
              </a:lnSpc>
            </a:pPr>
            <a:r>
              <a:rPr lang="fa-IR" sz="3600" dirty="0">
                <a:cs typeface="B Nazanin" panose="00000400000000000000" pitchFamily="2" charset="-78"/>
              </a:rPr>
              <a:t>چرخه حيات </a:t>
            </a:r>
            <a:r>
              <a:rPr lang="en-US" sz="3600" dirty="0">
                <a:cs typeface="B Nazanin" panose="00000400000000000000" pitchFamily="2" charset="-78"/>
              </a:rPr>
              <a:t>SOA</a:t>
            </a:r>
            <a:endParaRPr lang="fa-IR" sz="3600" dirty="0">
              <a:cs typeface="B Nazanin" panose="00000400000000000000" pitchFamily="2" charset="-78"/>
            </a:endParaRPr>
          </a:p>
        </p:txBody>
      </p:sp>
      <p:sp>
        <p:nvSpPr>
          <p:cNvPr id="7" name="Rectangle 6"/>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7924800" y="5943600"/>
            <a:ext cx="609600" cy="461665"/>
          </a:xfrm>
          <a:prstGeom prst="rect">
            <a:avLst/>
          </a:prstGeom>
          <a:noFill/>
        </p:spPr>
        <p:txBody>
          <a:bodyPr wrap="square" rtlCol="1">
            <a:spAutoFit/>
          </a:bodyPr>
          <a:lstStyle/>
          <a:p>
            <a:r>
              <a:rPr lang="fa-IR" sz="2400" dirty="0" smtClean="0">
                <a:cs typeface="B Yekan" panose="00000400000000000000" pitchFamily="2" charset="-78"/>
              </a:rPr>
              <a:t>11</a:t>
            </a:r>
            <a:endParaRPr lang="fa-IR" sz="2400" dirty="0">
              <a:cs typeface="B Yekan" panose="00000400000000000000" pitchFamily="2" charset="-78"/>
            </a:endParaRPr>
          </a:p>
        </p:txBody>
      </p:sp>
      <p:sp>
        <p:nvSpPr>
          <p:cNvPr id="12" name="TextBox 11"/>
          <p:cNvSpPr txBox="1"/>
          <p:nvPr/>
        </p:nvSpPr>
        <p:spPr>
          <a:xfrm>
            <a:off x="1905000" y="470007"/>
            <a:ext cx="7239000" cy="3797193"/>
          </a:xfrm>
          <a:prstGeom prst="rect">
            <a:avLst/>
          </a:prstGeom>
          <a:noFill/>
        </p:spPr>
        <p:txBody>
          <a:bodyPr wrap="square" rtlCol="1">
            <a:spAutoFit/>
          </a:bodyPr>
          <a:lstStyle/>
          <a:p>
            <a:pPr algn="just" rtl="1">
              <a:lnSpc>
                <a:spcPct val="150000"/>
              </a:lnSpc>
            </a:pPr>
            <a:r>
              <a:rPr lang="fa-IR" dirty="0">
                <a:cs typeface="B Nazanin" panose="00000400000000000000" pitchFamily="2" charset="-78"/>
              </a:rPr>
              <a:t>بر اساس طرح </a:t>
            </a:r>
            <a:r>
              <a:rPr lang="en-US" dirty="0">
                <a:cs typeface="B Nazanin" panose="00000400000000000000" pitchFamily="2" charset="-78"/>
              </a:rPr>
              <a:t>IBM، </a:t>
            </a:r>
            <a:r>
              <a:rPr lang="fa-IR" dirty="0">
                <a:cs typeface="B Nazanin" panose="00000400000000000000" pitchFamily="2" charset="-78"/>
              </a:rPr>
              <a:t>برای </a:t>
            </a:r>
            <a:r>
              <a:rPr lang="en-US" dirty="0" smtClean="0">
                <a:cs typeface="B Nazanin" panose="00000400000000000000" pitchFamily="2" charset="-78"/>
              </a:rPr>
              <a:t> SOA </a:t>
            </a:r>
            <a:r>
              <a:rPr lang="fa-IR" dirty="0">
                <a:cs typeface="B Nazanin" panose="00000400000000000000" pitchFamily="2" charset="-78"/>
              </a:rPr>
              <a:t>می توان یک چرخه حیات در نظر گرفت. در فاز "مدل" نیازمندی های کسب و کار جمع آوری شده و فرایندهای کسب و کار آنها طراحی می شود. بعد از بهینه شدن فرایندها، از طریق کنار هم قرار دادن سرویس های موجود و سرویس های جدید این فرایندهای کسب و کار شکل می گیرد. سپس این سرمایه ها در یک محیط امن و با قابلیت تجمیع بالا نصب می شود. بعد از نصب فرایندهای کسب و کار، کاربران </a:t>
            </a:r>
            <a:r>
              <a:rPr lang="en-US" dirty="0">
                <a:cs typeface="B Nazanin" panose="00000400000000000000" pitchFamily="2" charset="-78"/>
              </a:rPr>
              <a:t>IBM </a:t>
            </a:r>
            <a:r>
              <a:rPr lang="fa-IR" dirty="0">
                <a:cs typeface="B Nazanin" panose="00000400000000000000" pitchFamily="2" charset="-78"/>
              </a:rPr>
              <a:t>این فرایندهای کسب و کار را هم از منظر فنی و هم از منظر فرایندهای کسب و کار مورد نظارت و مدیریت قرار می دهند.</a:t>
            </a:r>
          </a:p>
          <a:p>
            <a:pPr algn="just" rtl="1">
              <a:lnSpc>
                <a:spcPct val="150000"/>
              </a:lnSpc>
            </a:pPr>
            <a:r>
              <a:rPr lang="fa-IR" dirty="0">
                <a:cs typeface="B Nazanin" panose="00000400000000000000" pitchFamily="2" charset="-78"/>
              </a:rPr>
              <a:t>اطلاعات جمع آوری شده در فاز مدیریت به چرخه حیات بازخورد خواهد داشت تا بهبود پیوسته فرایندها را امکان پذیر سازد. در زیر همه این مراحل در چرخه حیات، حاکمیت و فرایندهایی هستند که رهنمود ها و افق های آینده را برای پروژه </a:t>
            </a:r>
            <a:r>
              <a:rPr lang="en-US" dirty="0">
                <a:cs typeface="B Nazanin" panose="00000400000000000000" pitchFamily="2" charset="-78"/>
              </a:rPr>
              <a:t>SOA </a:t>
            </a:r>
            <a:r>
              <a:rPr lang="fa-IR" dirty="0">
                <a:cs typeface="B Nazanin" panose="00000400000000000000" pitchFamily="2" charset="-78"/>
              </a:rPr>
              <a:t>فراهم می کنند.</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315" y="4171950"/>
            <a:ext cx="3438525" cy="2609850"/>
          </a:xfrm>
          <a:prstGeom prst="rect">
            <a:avLst/>
          </a:prstGeom>
        </p:spPr>
      </p:pic>
    </p:spTree>
    <p:extLst>
      <p:ext uri="{BB962C8B-B14F-4D97-AF65-F5344CB8AC3E}">
        <p14:creationId xmlns:p14="http://schemas.microsoft.com/office/powerpoint/2010/main" val="2082595704"/>
      </p:ext>
    </p:extLst>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8001000" y="5943600"/>
            <a:ext cx="609600" cy="461665"/>
          </a:xfrm>
          <a:prstGeom prst="rect">
            <a:avLst/>
          </a:prstGeom>
          <a:noFill/>
        </p:spPr>
        <p:txBody>
          <a:bodyPr wrap="square" rtlCol="1">
            <a:spAutoFit/>
          </a:bodyPr>
          <a:lstStyle/>
          <a:p>
            <a:r>
              <a:rPr lang="fa-IR" sz="2400" dirty="0" smtClean="0">
                <a:cs typeface="B Yekan" panose="00000400000000000000" pitchFamily="2" charset="-78"/>
              </a:rPr>
              <a:t>11</a:t>
            </a:r>
            <a:endParaRPr lang="fa-IR" sz="2400" dirty="0">
              <a:cs typeface="B Yekan" panose="00000400000000000000" pitchFamily="2" charset="-78"/>
            </a:endParaRPr>
          </a:p>
        </p:txBody>
      </p:sp>
      <p:sp>
        <p:nvSpPr>
          <p:cNvPr id="10" name="TextBox 9"/>
          <p:cNvSpPr txBox="1"/>
          <p:nvPr/>
        </p:nvSpPr>
        <p:spPr>
          <a:xfrm>
            <a:off x="3048000" y="-168280"/>
            <a:ext cx="3048000" cy="854080"/>
          </a:xfrm>
          <a:prstGeom prst="rect">
            <a:avLst/>
          </a:prstGeom>
          <a:noFill/>
        </p:spPr>
        <p:txBody>
          <a:bodyPr wrap="square" rtlCol="1">
            <a:spAutoFit/>
          </a:bodyPr>
          <a:lstStyle/>
          <a:p>
            <a:pPr algn="just" rtl="1">
              <a:lnSpc>
                <a:spcPct val="150000"/>
              </a:lnSpc>
            </a:pPr>
            <a:r>
              <a:rPr lang="fa-IR" sz="3600" dirty="0" smtClean="0">
                <a:cs typeface="B Nazanin" panose="00000400000000000000" pitchFamily="2" charset="-78"/>
              </a:rPr>
              <a:t>جمع بندی</a:t>
            </a:r>
            <a:endParaRPr lang="fa-IR" sz="3600" dirty="0">
              <a:cs typeface="B Nazanin" panose="00000400000000000000" pitchFamily="2" charset="-78"/>
            </a:endParaRPr>
          </a:p>
        </p:txBody>
      </p:sp>
      <p:sp>
        <p:nvSpPr>
          <p:cNvPr id="11" name="TextBox 10"/>
          <p:cNvSpPr txBox="1"/>
          <p:nvPr/>
        </p:nvSpPr>
        <p:spPr>
          <a:xfrm>
            <a:off x="1905000" y="914400"/>
            <a:ext cx="7239000" cy="1719702"/>
          </a:xfrm>
          <a:prstGeom prst="rect">
            <a:avLst/>
          </a:prstGeom>
          <a:noFill/>
        </p:spPr>
        <p:txBody>
          <a:bodyPr wrap="square" rtlCol="1">
            <a:spAutoFit/>
          </a:bodyPr>
          <a:lstStyle/>
          <a:p>
            <a:pPr algn="just" rtl="1">
              <a:lnSpc>
                <a:spcPct val="150000"/>
              </a:lnSpc>
            </a:pPr>
            <a:r>
              <a:rPr lang="fa-IR" dirty="0">
                <a:cs typeface="B Nazanin" panose="00000400000000000000" pitchFamily="2" charset="-78"/>
              </a:rPr>
              <a:t>معماری مبتنی بر سرویس گام تکاملی بعدی در دنیای نرم افزار است. معماری های نرم افزاری فعلی قادر به حل تمامی مشکلات و چالش های فرا روی سازمان ها و سیستم های اطلاعاتی بزرگ و پیچیده نیستند. ویژگی های خاص معماری مبتنی بر سرویس این معماری را به عنوان بهترین گزینه برای این موضوع مطرح کرده است.</a:t>
            </a:r>
          </a:p>
        </p:txBody>
      </p:sp>
    </p:spTree>
    <p:extLst>
      <p:ext uri="{BB962C8B-B14F-4D97-AF65-F5344CB8AC3E}">
        <p14:creationId xmlns:p14="http://schemas.microsoft.com/office/powerpoint/2010/main" val="3727749210"/>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9400"/>
            <a:ext cx="7886700" cy="1325563"/>
          </a:xfrm>
        </p:spPr>
        <p:txBody>
          <a:bodyPr>
            <a:normAutofit fontScale="90000"/>
          </a:bodyPr>
          <a:lstStyle/>
          <a:p>
            <a:r>
              <a:rPr lang="fa-IR" b="1" dirty="0">
                <a:cs typeface="B Nazanin" panose="00000400000000000000" pitchFamily="2" charset="-78"/>
              </a:rPr>
              <a:t>بزرگ فکر کن، هوشمندانه تقسيم کن، اما کوچک شروع کن</a:t>
            </a:r>
            <a:br>
              <a:rPr lang="fa-IR" b="1" dirty="0">
                <a:cs typeface="B Nazanin" panose="00000400000000000000" pitchFamily="2" charset="-78"/>
              </a:rPr>
            </a:br>
            <a:endParaRPr lang="fa-IR"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782256810"/>
      </p:ext>
    </p:extLst>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TextBox 7"/>
          <p:cNvSpPr txBox="1"/>
          <p:nvPr/>
        </p:nvSpPr>
        <p:spPr>
          <a:xfrm>
            <a:off x="1295400" y="152400"/>
            <a:ext cx="7924800" cy="1754326"/>
          </a:xfrm>
          <a:prstGeom prst="rect">
            <a:avLst/>
          </a:prstGeom>
          <a:noFill/>
        </p:spPr>
        <p:txBody>
          <a:bodyPr wrap="square" rtlCol="0">
            <a:spAutoFit/>
          </a:bodyPr>
          <a:lstStyle/>
          <a:p>
            <a:pPr algn="ctr" rtl="1">
              <a:lnSpc>
                <a:spcPct val="150000"/>
              </a:lnSpc>
            </a:pPr>
            <a:endParaRPr lang="fa-IR" sz="3600" b="1" dirty="0">
              <a:latin typeface="Urdu Typesetting" panose="03020402040406030203" pitchFamily="66" charset="-78"/>
              <a:cs typeface="Urdu Typesetting" panose="03020402040406030203" pitchFamily="66" charset="-78"/>
            </a:endParaRPr>
          </a:p>
          <a:p>
            <a:pPr algn="ctr">
              <a:lnSpc>
                <a:spcPct val="150000"/>
              </a:lnSpc>
            </a:pPr>
            <a:r>
              <a:rPr lang="fa-IR" sz="3600" b="1" dirty="0" smtClean="0">
                <a:latin typeface="B Na "/>
                <a:cs typeface="B Nazanin" panose="00000400000000000000" pitchFamily="2" charset="-78"/>
              </a:rPr>
              <a:t>بررسی و ارزیابی معماری سرویس گرا </a:t>
            </a:r>
            <a:endParaRPr lang="en-US" sz="3600" b="1" dirty="0">
              <a:latin typeface="B Na "/>
              <a:cs typeface="B Nazanin" panose="00000400000000000000" pitchFamily="2" charset="-78"/>
            </a:endParaRPr>
          </a:p>
        </p:txBody>
      </p:sp>
      <p:sp>
        <p:nvSpPr>
          <p:cNvPr id="9" name="TextBox 8"/>
          <p:cNvSpPr txBox="1"/>
          <p:nvPr/>
        </p:nvSpPr>
        <p:spPr>
          <a:xfrm>
            <a:off x="3581400" y="3429000"/>
            <a:ext cx="3145286" cy="369332"/>
          </a:xfrm>
          <a:prstGeom prst="rect">
            <a:avLst/>
          </a:prstGeom>
          <a:noFill/>
        </p:spPr>
        <p:txBody>
          <a:bodyPr wrap="square" rtlCol="0">
            <a:spAutoFit/>
          </a:bodyPr>
          <a:lstStyle/>
          <a:p>
            <a:pPr algn="ctr"/>
            <a:r>
              <a:rPr lang="fa-IR" b="1" dirty="0" smtClean="0">
                <a:cs typeface="B Nazanin" panose="00000400000000000000" pitchFamily="2" charset="-78"/>
              </a:rPr>
              <a:t>خانم دکتر استاد زاده</a:t>
            </a:r>
            <a:r>
              <a:rPr lang="en-US" b="1" dirty="0" smtClean="0">
                <a:cs typeface="B Nazanin" panose="00000400000000000000" pitchFamily="2" charset="-78"/>
              </a:rPr>
              <a:t> </a:t>
            </a:r>
            <a:r>
              <a:rPr lang="en-US" b="1" dirty="0">
                <a:cs typeface="B Nazanin" panose="00000400000000000000" pitchFamily="2" charset="-78"/>
              </a:rPr>
              <a:t>: </a:t>
            </a:r>
            <a:r>
              <a:rPr lang="fa-IR" b="1" i="1" dirty="0" smtClean="0">
                <a:cs typeface="B Nazanin" panose="00000400000000000000" pitchFamily="2" charset="-78"/>
              </a:rPr>
              <a:t>استاد</a:t>
            </a:r>
            <a:endParaRPr lang="en-US" b="1" dirty="0">
              <a:cs typeface="B Nazanin" panose="00000400000000000000" pitchFamily="2" charset="-78"/>
            </a:endParaRPr>
          </a:p>
        </p:txBody>
      </p:sp>
      <p:sp>
        <p:nvSpPr>
          <p:cNvPr id="10" name="TextBox 9"/>
          <p:cNvSpPr txBox="1"/>
          <p:nvPr/>
        </p:nvSpPr>
        <p:spPr>
          <a:xfrm>
            <a:off x="3713870" y="3932900"/>
            <a:ext cx="2910568" cy="369332"/>
          </a:xfrm>
          <a:prstGeom prst="rect">
            <a:avLst/>
          </a:prstGeom>
          <a:noFill/>
        </p:spPr>
        <p:txBody>
          <a:bodyPr wrap="square" rtlCol="0">
            <a:spAutoFit/>
          </a:bodyPr>
          <a:lstStyle/>
          <a:p>
            <a:pPr algn="ctr"/>
            <a:r>
              <a:rPr lang="fa-IR" b="1" dirty="0" smtClean="0">
                <a:cs typeface="B Nazanin" pitchFamily="2" charset="-78"/>
              </a:rPr>
              <a:t>جابر بابکی</a:t>
            </a:r>
            <a:r>
              <a:rPr lang="en-US" b="1" dirty="0" smtClean="0">
                <a:cs typeface="B Nazanin" pitchFamily="2" charset="-78"/>
              </a:rPr>
              <a:t> : </a:t>
            </a:r>
            <a:r>
              <a:rPr lang="fa-IR" b="1" dirty="0" smtClean="0">
                <a:cs typeface="B Nazanin" pitchFamily="2" charset="-78"/>
              </a:rPr>
              <a:t>دانشجو</a:t>
            </a:r>
            <a:endParaRPr lang="en-US" b="1" dirty="0">
              <a:cs typeface="B Nazanin" pitchFamily="2" charset="-78"/>
            </a:endParaRPr>
          </a:p>
        </p:txBody>
      </p:sp>
      <p:sp>
        <p:nvSpPr>
          <p:cNvPr id="11" name="TextBox 10"/>
          <p:cNvSpPr txBox="1"/>
          <p:nvPr/>
        </p:nvSpPr>
        <p:spPr>
          <a:xfrm>
            <a:off x="4325712" y="4505236"/>
            <a:ext cx="1770288" cy="600164"/>
          </a:xfrm>
          <a:prstGeom prst="rect">
            <a:avLst/>
          </a:prstGeom>
          <a:noFill/>
        </p:spPr>
        <p:txBody>
          <a:bodyPr wrap="square" rtlCol="0">
            <a:spAutoFit/>
          </a:bodyPr>
          <a:lstStyle/>
          <a:p>
            <a:pPr algn="ctr"/>
            <a:r>
              <a:rPr lang="fa-IR" sz="1650" b="1" dirty="0" smtClean="0">
                <a:cs typeface="B Nazanin" pitchFamily="2" charset="-78"/>
              </a:rPr>
              <a:t>  اسفند </a:t>
            </a:r>
            <a:endParaRPr lang="en-US" sz="1650" b="1" dirty="0">
              <a:cs typeface="B Nazanin" pitchFamily="2" charset="-78"/>
            </a:endParaRPr>
          </a:p>
          <a:p>
            <a:pPr algn="ctr"/>
            <a:r>
              <a:rPr lang="en-US" sz="1650" b="1" dirty="0" smtClean="0">
                <a:cs typeface="B Nazanin" pitchFamily="2" charset="-78"/>
              </a:rPr>
              <a:t>93 </a:t>
            </a:r>
            <a:endParaRPr lang="en-US" sz="1650" b="1" dirty="0">
              <a:cs typeface="B Nazanin" pitchFamily="2" charset="-78"/>
            </a:endParaRPr>
          </a:p>
        </p:txBody>
      </p:sp>
    </p:spTree>
    <p:extLst>
      <p:ext uri="{BB962C8B-B14F-4D97-AF65-F5344CB8AC3E}">
        <p14:creationId xmlns:p14="http://schemas.microsoft.com/office/powerpoint/2010/main" val="360547267"/>
      </p:ext>
    </p:extLst>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2" name="Rectangle 11"/>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1</a:t>
            </a:r>
            <a:endParaRPr lang="fa-IR" sz="2400" dirty="0">
              <a:cs typeface="B Yekan" panose="00000400000000000000" pitchFamily="2" charset="-78"/>
            </a:endParaRPr>
          </a:p>
        </p:txBody>
      </p:sp>
      <p:sp>
        <p:nvSpPr>
          <p:cNvPr id="3" name="Rectangle 2"/>
          <p:cNvSpPr/>
          <p:nvPr/>
        </p:nvSpPr>
        <p:spPr>
          <a:xfrm>
            <a:off x="4489011" y="0"/>
            <a:ext cx="1050288" cy="646331"/>
          </a:xfrm>
          <a:prstGeom prst="rect">
            <a:avLst/>
          </a:prstGeom>
        </p:spPr>
        <p:txBody>
          <a:bodyPr wrap="none">
            <a:spAutoFit/>
          </a:bodyPr>
          <a:lstStyle/>
          <a:p>
            <a:r>
              <a:rPr lang="fa-IR" sz="3600" dirty="0" smtClean="0">
                <a:cs typeface="B Nazanin" panose="00000400000000000000" pitchFamily="2" charset="-78"/>
              </a:rPr>
              <a:t>مقدمه</a:t>
            </a:r>
            <a:endParaRPr lang="fa-IR" sz="3600" dirty="0">
              <a:cs typeface="B Nazanin" panose="00000400000000000000" pitchFamily="2" charset="-78"/>
            </a:endParaRPr>
          </a:p>
        </p:txBody>
      </p:sp>
      <p:sp>
        <p:nvSpPr>
          <p:cNvPr id="13" name="TextBox 12"/>
          <p:cNvSpPr txBox="1"/>
          <p:nvPr/>
        </p:nvSpPr>
        <p:spPr>
          <a:xfrm>
            <a:off x="1523999" y="696754"/>
            <a:ext cx="7313017" cy="5170646"/>
          </a:xfrm>
          <a:prstGeom prst="rect">
            <a:avLst/>
          </a:prstGeom>
          <a:noFill/>
        </p:spPr>
        <p:txBody>
          <a:bodyPr wrap="square" rtlCol="1">
            <a:spAutoFit/>
          </a:bodyPr>
          <a:lstStyle/>
          <a:p>
            <a:pPr algn="just" rtl="1">
              <a:lnSpc>
                <a:spcPct val="150000"/>
              </a:lnSpc>
            </a:pPr>
            <a:r>
              <a:rPr lang="en-US" sz="2000" dirty="0" smtClean="0">
                <a:cs typeface="B Nazanin" panose="00000400000000000000" pitchFamily="2" charset="-78"/>
              </a:rPr>
              <a:t>“ </a:t>
            </a:r>
            <a:r>
              <a:rPr lang="fa-IR" sz="2000" dirty="0" smtClean="0">
                <a:cs typeface="B Nazanin" panose="00000400000000000000" pitchFamily="2" charset="-78"/>
              </a:rPr>
              <a:t>معماري </a:t>
            </a:r>
            <a:r>
              <a:rPr lang="fa-IR" sz="2000" dirty="0">
                <a:cs typeface="B Nazanin" panose="00000400000000000000" pitchFamily="2" charset="-78"/>
              </a:rPr>
              <a:t>سرویس گرا به عنوان </a:t>
            </a:r>
            <a:r>
              <a:rPr lang="fa-IR" sz="2000" dirty="0" smtClean="0">
                <a:cs typeface="B Nazanin" panose="00000400000000000000" pitchFamily="2" charset="-78"/>
              </a:rPr>
              <a:t>رویکرد </a:t>
            </a:r>
            <a:r>
              <a:rPr lang="fa-IR" sz="2000" dirty="0">
                <a:cs typeface="B Nazanin" panose="00000400000000000000" pitchFamily="2" charset="-78"/>
              </a:rPr>
              <a:t>برتر در حوزه معماري سیستم هاي </a:t>
            </a:r>
            <a:r>
              <a:rPr lang="fa-IR" sz="2000" dirty="0" smtClean="0">
                <a:cs typeface="B Nazanin" panose="00000400000000000000" pitchFamily="2" charset="-78"/>
              </a:rPr>
              <a:t>اطلاعاتی </a:t>
            </a:r>
            <a:r>
              <a:rPr lang="fa-IR" sz="2000" dirty="0">
                <a:cs typeface="B Nazanin" panose="00000400000000000000" pitchFamily="2" charset="-78"/>
              </a:rPr>
              <a:t>به سرعت در حال رشد و فراگیر شدن </a:t>
            </a:r>
            <a:r>
              <a:rPr lang="fa-IR" sz="2000" dirty="0" smtClean="0">
                <a:cs typeface="B Nazanin" panose="00000400000000000000" pitchFamily="2" charset="-78"/>
              </a:rPr>
              <a:t>است ، </a:t>
            </a:r>
            <a:r>
              <a:rPr lang="fa-IR" sz="2000" dirty="0">
                <a:cs typeface="B Nazanin" panose="00000400000000000000" pitchFamily="2" charset="-78"/>
              </a:rPr>
              <a:t>ابزارهاي مبتنی بر این معماري امکانات قابل قبولی ارائه داده اند و شرکت ها و </a:t>
            </a:r>
            <a:r>
              <a:rPr lang="fa-IR" sz="2000" dirty="0" smtClean="0">
                <a:cs typeface="B Nazanin" panose="00000400000000000000" pitchFamily="2" charset="-78"/>
              </a:rPr>
              <a:t>سازمانها نیز </a:t>
            </a:r>
            <a:r>
              <a:rPr lang="fa-IR" sz="2000" dirty="0">
                <a:cs typeface="B Nazanin" panose="00000400000000000000" pitchFamily="2" charset="-78"/>
              </a:rPr>
              <a:t>طرح هاي خود را بر مبناي گذار به این </a:t>
            </a:r>
            <a:r>
              <a:rPr lang="fa-IR" sz="2000" dirty="0" smtClean="0">
                <a:cs typeface="B Nazanin" panose="00000400000000000000" pitchFamily="2" charset="-78"/>
              </a:rPr>
              <a:t>رویکرد </a:t>
            </a:r>
            <a:r>
              <a:rPr lang="fa-IR" sz="2000" dirty="0">
                <a:cs typeface="B Nazanin" panose="00000400000000000000" pitchFamily="2" charset="-78"/>
              </a:rPr>
              <a:t>تنظیم نموده اند. (امیر </a:t>
            </a:r>
            <a:r>
              <a:rPr lang="fa-IR" sz="2000" dirty="0" smtClean="0">
                <a:cs typeface="B Nazanin" panose="00000400000000000000" pitchFamily="2" charset="-78"/>
              </a:rPr>
              <a:t>مهجوری ، 1387 )</a:t>
            </a:r>
            <a:r>
              <a:rPr lang="en-US" sz="2000" dirty="0" smtClean="0">
                <a:cs typeface="B Nazanin" panose="00000400000000000000" pitchFamily="2" charset="-78"/>
              </a:rPr>
              <a:t>”</a:t>
            </a:r>
            <a:endParaRPr lang="fa-IR" sz="2000" dirty="0" smtClean="0">
              <a:cs typeface="B Nazanin" panose="00000400000000000000" pitchFamily="2" charset="-78"/>
            </a:endParaRPr>
          </a:p>
          <a:p>
            <a:pPr algn="just" rtl="1">
              <a:lnSpc>
                <a:spcPct val="150000"/>
              </a:lnSpc>
            </a:pPr>
            <a:endParaRPr lang="en-US" sz="2000" dirty="0" smtClean="0">
              <a:cs typeface="B Nazanin" panose="00000400000000000000" pitchFamily="2" charset="-78"/>
            </a:endParaRPr>
          </a:p>
          <a:p>
            <a:pPr algn="just" rtl="1">
              <a:lnSpc>
                <a:spcPct val="150000"/>
              </a:lnSpc>
            </a:pPr>
            <a:r>
              <a:rPr lang="en-US" sz="2000" dirty="0" smtClean="0">
                <a:cs typeface="B Nazanin" panose="00000400000000000000" pitchFamily="2" charset="-78"/>
              </a:rPr>
              <a:t>“</a:t>
            </a:r>
            <a:r>
              <a:rPr lang="fa-IR" sz="2000" dirty="0" smtClean="0">
                <a:cs typeface="B Nazanin" panose="00000400000000000000" pitchFamily="2" charset="-78"/>
              </a:rPr>
              <a:t> رویکرد سنتی شی گرایی و مبتنی بر مولفه برای ساخت چنین سیستمهایی ناکافی بوده و منجر به ایجاد رویکرد نوین مبتنی بر سرویس شده است . ( علی رستم پور ، 1389 ) </a:t>
            </a:r>
            <a:r>
              <a:rPr lang="en-US" sz="2000" dirty="0" smtClean="0">
                <a:cs typeface="B Nazanin" panose="00000400000000000000" pitchFamily="2" charset="-78"/>
              </a:rPr>
              <a:t>“</a:t>
            </a:r>
            <a:endParaRPr lang="fa-IR" sz="2000" dirty="0" smtClean="0">
              <a:cs typeface="B Nazanin" panose="00000400000000000000" pitchFamily="2" charset="-78"/>
            </a:endParaRPr>
          </a:p>
          <a:p>
            <a:pPr algn="just" rtl="1">
              <a:lnSpc>
                <a:spcPct val="150000"/>
              </a:lnSpc>
            </a:pPr>
            <a:endParaRPr lang="fa-IR" sz="2000" dirty="0">
              <a:cs typeface="B Nazanin" panose="00000400000000000000" pitchFamily="2" charset="-78"/>
            </a:endParaRPr>
          </a:p>
          <a:p>
            <a:pPr algn="just" rtl="1">
              <a:lnSpc>
                <a:spcPct val="150000"/>
              </a:lnSpc>
            </a:pPr>
            <a:r>
              <a:rPr lang="fa-IR" sz="2000" dirty="0">
                <a:cs typeface="B Nazanin" panose="00000400000000000000" pitchFamily="2" charset="-78"/>
              </a:rPr>
              <a:t>براي توسعه نرم افزارها در سطح يك سازمان، به منظور جلوگيري از بروز پيچيدگي، نياز به انتخاب </a:t>
            </a:r>
            <a:r>
              <a:rPr lang="fa-IR" sz="2000" dirty="0" smtClean="0">
                <a:cs typeface="B Nazanin" panose="00000400000000000000" pitchFamily="2" charset="-78"/>
              </a:rPr>
              <a:t>سطح تجريد </a:t>
            </a:r>
            <a:r>
              <a:rPr lang="fa-IR" sz="2000" dirty="0">
                <a:cs typeface="B Nazanin" panose="00000400000000000000" pitchFamily="2" charset="-78"/>
              </a:rPr>
              <a:t>مناسب است. يكي از روش هاي موجود براي اين كار استفاده از سرويس ها و معماري سرويس </a:t>
            </a:r>
            <a:r>
              <a:rPr lang="fa-IR" sz="2000" dirty="0" smtClean="0">
                <a:cs typeface="B Nazanin" panose="00000400000000000000" pitchFamily="2" charset="-78"/>
              </a:rPr>
              <a:t>گرا است</a:t>
            </a:r>
            <a:r>
              <a:rPr lang="fa-IR" sz="2000" dirty="0">
                <a:cs typeface="B Nazanin" panose="00000400000000000000" pitchFamily="2" charset="-78"/>
              </a:rPr>
              <a:t>. </a:t>
            </a:r>
            <a:endParaRPr lang="en-US" sz="2000" dirty="0">
              <a:cs typeface="B Nazanin" panose="00000400000000000000" pitchFamily="2" charset="-78"/>
            </a:endParaRPr>
          </a:p>
        </p:txBody>
      </p:sp>
      <p:sp>
        <p:nvSpPr>
          <p:cNvPr id="10" name="Rectangle 9"/>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4" name="Rectangle 13"/>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Tree>
    <p:extLst>
      <p:ext uri="{BB962C8B-B14F-4D97-AF65-F5344CB8AC3E}">
        <p14:creationId xmlns:p14="http://schemas.microsoft.com/office/powerpoint/2010/main" val="288780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1523952" y="381000"/>
            <a:ext cx="7467648" cy="5132174"/>
          </a:xfrm>
          <a:prstGeom prst="rect">
            <a:avLst/>
          </a:prstGeom>
          <a:noFill/>
        </p:spPr>
        <p:txBody>
          <a:bodyPr wrap="square" rtlCol="1">
            <a:spAutoFit/>
          </a:bodyPr>
          <a:lstStyle/>
          <a:p>
            <a:pPr algn="just" rtl="1">
              <a:lnSpc>
                <a:spcPct val="150000"/>
              </a:lnSpc>
            </a:pPr>
            <a:r>
              <a:rPr lang="fa-IR" sz="2000" dirty="0">
                <a:cs typeface="B Nazanin" panose="00000400000000000000" pitchFamily="2" charset="-78"/>
              </a:rPr>
              <a:t>به طور كل مي توان گفت معماري سرويس گرا رهيافتي است براي ساخت سيستم هاي توزيع شده كه نيازمندي هاي نرم افزاري را به صورت سرويس ارائه مي كند. اين سرويس ها هم توسط ديگر نرم افزارها قابل فراخواني هستند و هم براي ساخت سرويس هاي جديد مورد استفاده قرار مي </a:t>
            </a:r>
            <a:r>
              <a:rPr lang="fa-IR" sz="2000" dirty="0" smtClean="0">
                <a:cs typeface="B Nazanin" panose="00000400000000000000" pitchFamily="2" charset="-78"/>
              </a:rPr>
              <a:t>گيرند </a:t>
            </a:r>
            <a:r>
              <a:rPr lang="fa-IR" sz="2000" dirty="0">
                <a:cs typeface="B Nazanin" panose="00000400000000000000" pitchFamily="2" charset="-78"/>
              </a:rPr>
              <a:t>بررسي تاريخچه مي تواند در درك نحوه گسترش </a:t>
            </a:r>
            <a:r>
              <a:rPr lang="fa-IR" sz="2000" dirty="0" smtClean="0">
                <a:cs typeface="B Nazanin" panose="00000400000000000000" pitchFamily="2" charset="-78"/>
              </a:rPr>
              <a:t>معماري و </a:t>
            </a:r>
            <a:r>
              <a:rPr lang="fa-IR" sz="2000" dirty="0">
                <a:cs typeface="B Nazanin" panose="00000400000000000000" pitchFamily="2" charset="-78"/>
              </a:rPr>
              <a:t>توسعه برپايه مولفه </a:t>
            </a:r>
            <a:r>
              <a:rPr lang="fa-IR" sz="2000" dirty="0" smtClean="0">
                <a:cs typeface="B Nazanin" panose="00000400000000000000" pitchFamily="2" charset="-78"/>
              </a:rPr>
              <a:t>توسعه </a:t>
            </a:r>
            <a:r>
              <a:rPr lang="fa-IR" sz="2000" dirty="0">
                <a:cs typeface="B Nazanin" panose="00000400000000000000" pitchFamily="2" charset="-78"/>
              </a:rPr>
              <a:t>مبتني بر شي گرايي سرويس گرا در برابر توسعه مبتني بر سرويس كمك كند. همانگونه كه روش هاي شي گرا در ابتدا با زبان هاي برنامه نويسي شي گرا معرفي شدند و سپس با ارائه روش هاي مدلسازي، تحليل و طراحي شي گرا به بلوغ رسيدند، در دنياي سرويس گرايي نيز مفاهيم سرويس، ابزارها و روش هاي مدلسازي و </a:t>
            </a:r>
            <a:r>
              <a:rPr lang="fa-IR" sz="2000" dirty="0" smtClean="0">
                <a:cs typeface="B Nazanin" panose="00000400000000000000" pitchFamily="2" charset="-78"/>
              </a:rPr>
              <a:t>طراحي </a:t>
            </a:r>
            <a:r>
              <a:rPr lang="fa-IR" sz="2000" dirty="0">
                <a:cs typeface="B Nazanin" panose="00000400000000000000" pitchFamily="2" charset="-78"/>
              </a:rPr>
              <a:t>مبتني بر سرويس منجر به </a:t>
            </a:r>
            <a:r>
              <a:rPr lang="fa-IR" sz="2000" dirty="0" smtClean="0">
                <a:cs typeface="B Nazanin" panose="00000400000000000000" pitchFamily="2" charset="-78"/>
              </a:rPr>
              <a:t>پيدايش معماري سرويس </a:t>
            </a:r>
            <a:r>
              <a:rPr lang="fa-IR" sz="2000" dirty="0">
                <a:cs typeface="B Nazanin" panose="00000400000000000000" pitchFamily="2" charset="-78"/>
              </a:rPr>
              <a:t>گرا </a:t>
            </a:r>
            <a:r>
              <a:rPr lang="fa-IR" sz="2000" dirty="0" smtClean="0">
                <a:cs typeface="B Nazanin" panose="00000400000000000000" pitchFamily="2" charset="-78"/>
              </a:rPr>
              <a:t>شدند . </a:t>
            </a:r>
            <a:r>
              <a:rPr lang="fa-IR" sz="2000" dirty="0">
                <a:cs typeface="B Nazanin" panose="00000400000000000000" pitchFamily="2" charset="-78"/>
              </a:rPr>
              <a:t>به منظور توسعه يك سيستم نرم افزاري با استفاده از معماري سرويس گرا نياز به شناخت مفهوم معماري سرويس گرا و مراحل چرخه حيات اين معماري داريم</a:t>
            </a:r>
            <a:r>
              <a:rPr lang="fa-IR" sz="2000" dirty="0" smtClean="0">
                <a:cs typeface="B Nazanin" panose="00000400000000000000" pitchFamily="2" charset="-78"/>
              </a:rPr>
              <a:t>. </a:t>
            </a:r>
            <a:endParaRPr lang="fa-IR" sz="2000" dirty="0">
              <a:cs typeface="B Nazanin" panose="00000400000000000000" pitchFamily="2" charset="-78"/>
            </a:endParaRPr>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1" name="TextBox 10"/>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2</a:t>
            </a:r>
            <a:endParaRPr lang="fa-IR" sz="2400" dirty="0">
              <a:cs typeface="B Yekan" panose="00000400000000000000" pitchFamily="2" charset="-78"/>
            </a:endParaRPr>
          </a:p>
        </p:txBody>
      </p:sp>
      <p:sp>
        <p:nvSpPr>
          <p:cNvPr id="15" name="Rectangle 14"/>
          <p:cNvSpPr/>
          <p:nvPr/>
        </p:nvSpPr>
        <p:spPr>
          <a:xfrm rot="18767438">
            <a:off x="405848" y="4673291"/>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Rectangle 8"/>
          <p:cNvSpPr/>
          <p:nvPr/>
        </p:nvSpPr>
        <p:spPr>
          <a:xfrm>
            <a:off x="311586" y="-76200"/>
            <a:ext cx="1070975" cy="5029200"/>
          </a:xfrm>
          <a:prstGeom prst="rect">
            <a:avLst/>
          </a:prstGeom>
          <a:ln/>
        </p:spPr>
        <p:style>
          <a:lnRef idx="0">
            <a:schemeClr val="dk1"/>
          </a:lnRef>
          <a:fillRef idx="3">
            <a:schemeClr val="dk1"/>
          </a:fillRef>
          <a:effectRef idx="3">
            <a:schemeClr val="dk1"/>
          </a:effectRef>
          <a:fontRef idx="minor">
            <a:schemeClr val="lt1"/>
          </a:fontRef>
        </p:style>
        <p:txBody>
          <a:bodyPr rtlCol="1" anchor="ctr"/>
          <a:lstStyle/>
          <a:p>
            <a:pPr algn="ctr"/>
            <a:endParaRPr lang="fa-IR" sz="1350"/>
          </a:p>
        </p:txBody>
      </p:sp>
      <p:sp>
        <p:nvSpPr>
          <p:cNvPr id="12" name="Rectangle 11"/>
          <p:cNvSpPr/>
          <p:nvPr/>
        </p:nvSpPr>
        <p:spPr>
          <a:xfrm rot="18767438">
            <a:off x="384969" y="45970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Tree>
    <p:extLst>
      <p:ext uri="{BB962C8B-B14F-4D97-AF65-F5344CB8AC3E}">
        <p14:creationId xmlns:p14="http://schemas.microsoft.com/office/powerpoint/2010/main" val="242211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TextBox 6"/>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2</a:t>
            </a:r>
            <a:endParaRPr lang="fa-IR" sz="2400" dirty="0">
              <a:cs typeface="B Yekan" panose="00000400000000000000" pitchFamily="2" charset="-78"/>
            </a:endParaRPr>
          </a:p>
        </p:txBody>
      </p:sp>
      <p:sp>
        <p:nvSpPr>
          <p:cNvPr id="8" name="Rectangle 7"/>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Rectangle 9"/>
          <p:cNvSpPr/>
          <p:nvPr/>
        </p:nvSpPr>
        <p:spPr>
          <a:xfrm>
            <a:off x="1676400" y="1135573"/>
            <a:ext cx="7010400" cy="3131627"/>
          </a:xfrm>
          <a:prstGeom prst="rect">
            <a:avLst/>
          </a:prstGeom>
        </p:spPr>
        <p:txBody>
          <a:bodyPr wrap="square">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ar-SA" sz="2000" dirty="0">
                <a:effectLst>
                  <a:outerShdw blurRad="38100" dist="38100" dir="2700000" algn="tl">
                    <a:srgbClr val="000000">
                      <a:alpha val="43137"/>
                    </a:srgbClr>
                  </a:outerShdw>
                </a:effectLst>
                <a:cs typeface="B Nazanin" pitchFamily="2" charset="-78"/>
              </a:rPr>
              <a:t>نسلهاي پنجگانه توليد و توسعه سيستمهاي نرم</a:t>
            </a:r>
            <a:r>
              <a:rPr lang="fa-IR" sz="2000" dirty="0">
                <a:effectLst>
                  <a:outerShdw blurRad="38100" dist="38100" dir="2700000" algn="tl">
                    <a:srgbClr val="000000">
                      <a:alpha val="43137"/>
                    </a:srgbClr>
                  </a:outerShdw>
                </a:effectLst>
                <a:cs typeface="B Nazanin" pitchFamily="2" charset="-78"/>
              </a:rPr>
              <a:t> </a:t>
            </a:r>
            <a:r>
              <a:rPr lang="ar-SA" sz="2000" dirty="0">
                <a:effectLst>
                  <a:outerShdw blurRad="38100" dist="38100" dir="2700000" algn="tl">
                    <a:srgbClr val="000000">
                      <a:alpha val="43137"/>
                    </a:srgbClr>
                  </a:outerShdw>
                </a:effectLst>
                <a:cs typeface="B Nazanin" pitchFamily="2" charset="-78"/>
              </a:rPr>
              <a:t>افزاري</a:t>
            </a:r>
            <a:r>
              <a:rPr lang="fa-IR" sz="2000" dirty="0">
                <a:effectLst>
                  <a:outerShdw blurRad="38100" dist="38100" dir="2700000" algn="tl">
                    <a:srgbClr val="000000">
                      <a:alpha val="43137"/>
                    </a:srgbClr>
                  </a:outerShdw>
                </a:effectLst>
                <a:cs typeface="B Nazanin" pitchFamily="2" charset="-78"/>
              </a:rPr>
              <a:t> عبارتند از :</a:t>
            </a:r>
          </a:p>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1- برنامه نویسی یکپارچه</a:t>
            </a:r>
          </a:p>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2- تابع گرا (ساخت یافته)</a:t>
            </a:r>
          </a:p>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3- شئی گرا</a:t>
            </a:r>
          </a:p>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4- مولفه گرا</a:t>
            </a:r>
          </a:p>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20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5- سرویس گرا</a:t>
            </a:r>
          </a:p>
        </p:txBody>
      </p:sp>
      <p:sp>
        <p:nvSpPr>
          <p:cNvPr id="11" name="Rectangle 10"/>
          <p:cNvSpPr/>
          <p:nvPr/>
        </p:nvSpPr>
        <p:spPr>
          <a:xfrm>
            <a:off x="2903815" y="0"/>
            <a:ext cx="3877985" cy="646331"/>
          </a:xfrm>
          <a:prstGeom prst="rect">
            <a:avLst/>
          </a:prstGeom>
        </p:spPr>
        <p:txBody>
          <a:bodyPr wrap="none">
            <a:spAutoFit/>
          </a:bodyPr>
          <a:lstStyle/>
          <a:p>
            <a:r>
              <a:rPr lang="fa-IR" sz="3600" dirty="0" smtClean="0">
                <a:cs typeface="B Nazanin" panose="00000400000000000000" pitchFamily="2" charset="-78"/>
              </a:rPr>
              <a:t>سیر تکامل توسعه نرم افزار</a:t>
            </a:r>
            <a:endParaRPr lang="fa-IR" sz="3600" dirty="0">
              <a:cs typeface="B Nazanin" panose="00000400000000000000" pitchFamily="2" charset="-78"/>
            </a:endParaRPr>
          </a:p>
        </p:txBody>
      </p:sp>
    </p:spTree>
    <p:extLst>
      <p:ext uri="{BB962C8B-B14F-4D97-AF65-F5344CB8AC3E}">
        <p14:creationId xmlns:p14="http://schemas.microsoft.com/office/powerpoint/2010/main" val="300755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5" name="Rectangle 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TextBox 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2</a:t>
            </a:r>
            <a:endParaRPr lang="fa-IR" sz="2400" dirty="0">
              <a:cs typeface="B Yekan" panose="00000400000000000000" pitchFamily="2" charset="-78"/>
            </a:endParaRPr>
          </a:p>
        </p:txBody>
      </p:sp>
      <p:sp>
        <p:nvSpPr>
          <p:cNvPr id="7" name="Rectangle 6"/>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3276600" y="18871"/>
            <a:ext cx="3352800" cy="646331"/>
          </a:xfrm>
          <a:prstGeom prst="rect">
            <a:avLst/>
          </a:prstGeom>
          <a:noFill/>
        </p:spPr>
        <p:txBody>
          <a:bodyPr wrap="square" rtlCol="1">
            <a:spAutoFit/>
          </a:bodyPr>
          <a:lstStyle/>
          <a:p>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تابع گرا (ساخت یافته)</a:t>
            </a:r>
          </a:p>
        </p:txBody>
      </p:sp>
      <p:pic>
        <p:nvPicPr>
          <p:cNvPr id="1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26143"/>
            <a:ext cx="747712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64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228600"/>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شئی گرا</a:t>
            </a:r>
          </a:p>
        </p:txBody>
      </p:sp>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TextBox 7"/>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3</a:t>
            </a:r>
            <a:endParaRPr lang="fa-IR" sz="2400" dirty="0">
              <a:cs typeface="B Yekan" panose="00000400000000000000" pitchFamily="2" charset="-78"/>
            </a:endParaRPr>
          </a:p>
        </p:txBody>
      </p:sp>
      <p:sp>
        <p:nvSpPr>
          <p:cNvPr id="9" name="Rectangle 8"/>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t="2776"/>
          <a:stretch>
            <a:fillRect/>
          </a:stretch>
        </p:blipFill>
        <p:spPr bwMode="auto">
          <a:xfrm>
            <a:off x="1432049" y="712440"/>
            <a:ext cx="7548222"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5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4" name="TextBox 3"/>
          <p:cNvSpPr txBox="1"/>
          <p:nvPr/>
        </p:nvSpPr>
        <p:spPr>
          <a:xfrm>
            <a:off x="2133600" y="-228600"/>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مولفه گرا</a:t>
            </a:r>
          </a:p>
        </p:txBody>
      </p:sp>
      <p:sp>
        <p:nvSpPr>
          <p:cNvPr id="5" name="Rectangle 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TextBox 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4</a:t>
            </a:r>
            <a:endParaRPr lang="fa-IR" sz="2400" dirty="0">
              <a:cs typeface="B Yekan" panose="00000400000000000000" pitchFamily="2" charset="-78"/>
            </a:endParaRPr>
          </a:p>
        </p:txBody>
      </p:sp>
      <p:sp>
        <p:nvSpPr>
          <p:cNvPr id="7" name="Rectangle 6"/>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258" y="1082680"/>
            <a:ext cx="6658542" cy="4479920"/>
          </a:xfrm>
          <a:prstGeom prst="rect">
            <a:avLst/>
          </a:prstGeom>
        </p:spPr>
      </p:pic>
    </p:spTree>
    <p:extLst>
      <p:ext uri="{BB962C8B-B14F-4D97-AF65-F5344CB8AC3E}">
        <p14:creationId xmlns:p14="http://schemas.microsoft.com/office/powerpoint/2010/main" val="17171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Rectangle 4"/>
          <p:cNvSpPr>
            <a:spLocks noGrp="1" noChangeArrowheads="1"/>
          </p:cNvSpPr>
          <p:nvPr>
            <p:ph type="ctrTitle"/>
          </p:nvPr>
        </p:nvSpPr>
        <p:spPr>
          <a:xfrm>
            <a:off x="1752600" y="533400"/>
            <a:ext cx="7162800" cy="1616075"/>
          </a:xfrm>
        </p:spPr>
        <p:txBody>
          <a:bodyPr>
            <a:normAutofit/>
          </a:bodyPr>
          <a:lstStyle/>
          <a:p>
            <a:pPr eaLnBrk="1" hangingPunct="1">
              <a:defRPr/>
            </a:pPr>
            <a:r>
              <a:rPr lang="fa-IR" sz="3600" dirty="0" smtClean="0">
                <a:solidFill>
                  <a:schemeClr val="tx1"/>
                </a:solidFill>
                <a:effectLst>
                  <a:outerShdw blurRad="38100" dist="38100" dir="2700000" algn="tl">
                    <a:srgbClr val="000000"/>
                  </a:outerShdw>
                </a:effectLst>
                <a:cs typeface="B Nazanin" pitchFamily="2" charset="-78"/>
              </a:rPr>
              <a:t>آيا با كمك معماري هاي سنتي مانند شي گرايي يا توسعه مبتني بر مولفه مي توان سيستم هاي سازمانی را به صورت كامل طراحي و اجرا كرد؟</a:t>
            </a:r>
            <a:endParaRPr lang="en-US" sz="3600" dirty="0" smtClean="0">
              <a:solidFill>
                <a:schemeClr val="tx1"/>
              </a:solidFill>
              <a:effectLst>
                <a:outerShdw blurRad="38100" dist="38100" dir="2700000" algn="tl">
                  <a:srgbClr val="000000"/>
                </a:outerShdw>
              </a:effectLst>
              <a:cs typeface="B Nazanin" pitchFamily="2" charset="-78"/>
            </a:endParaRPr>
          </a:p>
        </p:txBody>
      </p:sp>
      <p:sp>
        <p:nvSpPr>
          <p:cNvPr id="9" name="Rectangle 5"/>
          <p:cNvSpPr>
            <a:spLocks noGrp="1" noChangeArrowheads="1"/>
          </p:cNvSpPr>
          <p:nvPr>
            <p:ph type="subTitle" idx="1"/>
          </p:nvPr>
        </p:nvSpPr>
        <p:spPr>
          <a:xfrm>
            <a:off x="1031875" y="2843213"/>
            <a:ext cx="8035925" cy="585787"/>
          </a:xfrm>
        </p:spPr>
        <p:txBody>
          <a:bodyPr/>
          <a:lstStyle/>
          <a:p>
            <a:pPr eaLnBrk="1" hangingPunct="1">
              <a:defRPr/>
            </a:pPr>
            <a:r>
              <a:rPr lang="fa-IR" sz="3600" dirty="0" smtClean="0">
                <a:solidFill>
                  <a:schemeClr val="tx2"/>
                </a:solidFill>
                <a:latin typeface="Segoe Semibold" pitchFamily="34" charset="0"/>
                <a:cs typeface="B Titr" pitchFamily="2" charset="-78"/>
              </a:rPr>
              <a:t>جواب:</a:t>
            </a:r>
            <a:r>
              <a:rPr lang="fa-IR" sz="3600" dirty="0" smtClean="0">
                <a:effectLst/>
                <a:latin typeface="Segoe Semibold" pitchFamily="34" charset="0"/>
                <a:cs typeface="B Titr" pitchFamily="2" charset="-78"/>
              </a:rPr>
              <a:t> </a:t>
            </a:r>
            <a:r>
              <a:rPr lang="fa-IR" sz="3600" dirty="0" smtClean="0">
                <a:solidFill>
                  <a:srgbClr val="FF3300"/>
                </a:solidFill>
                <a:latin typeface="Segoe Semibold" pitchFamily="34" charset="0"/>
                <a:cs typeface="B Titr" pitchFamily="2" charset="-78"/>
              </a:rPr>
              <a:t>خير !؟</a:t>
            </a:r>
            <a:endParaRPr lang="en-US" sz="3600" dirty="0" smtClean="0">
              <a:latin typeface="Segoe Semibold" pitchFamily="34" charset="0"/>
              <a:cs typeface="B Titr" pitchFamily="2" charset="-78"/>
            </a:endParaRPr>
          </a:p>
        </p:txBody>
      </p:sp>
      <p:sp>
        <p:nvSpPr>
          <p:cNvPr id="11" name="Rectangle 8"/>
          <p:cNvSpPr>
            <a:spLocks noChangeArrowheads="1"/>
          </p:cNvSpPr>
          <p:nvPr/>
        </p:nvSpPr>
        <p:spPr bwMode="auto">
          <a:xfrm>
            <a:off x="1752601" y="4038600"/>
            <a:ext cx="7162800" cy="1495794"/>
          </a:xfrm>
          <a:prstGeom prst="rect">
            <a:avLst/>
          </a:prstGeom>
          <a:noFill/>
          <a:ln w="57150">
            <a:noFill/>
            <a:miter lim="800000"/>
            <a:headEnd/>
            <a:tailEnd/>
          </a:ln>
          <a:effectLst/>
        </p:spPr>
        <p:txBody>
          <a:bodyPr wrap="square">
            <a:spAutoFit/>
          </a:bodyPr>
          <a:lstStyle/>
          <a:p>
            <a:pPr algn="r" rtl="1">
              <a:lnSpc>
                <a:spcPct val="80000"/>
              </a:lnSpc>
              <a:buClr>
                <a:schemeClr val="tx2"/>
              </a:buClr>
              <a:buFont typeface="Wingdings 2" pitchFamily="18" charset="2"/>
              <a:buNone/>
              <a:defRPr/>
            </a:pPr>
            <a:r>
              <a:rPr lang="fa-IR" sz="2400" dirty="0">
                <a:effectLst>
                  <a:outerShdw blurRad="38100" dist="38100" dir="2700000" algn="tl">
                    <a:srgbClr val="000000"/>
                  </a:outerShdw>
                </a:effectLst>
                <a:latin typeface="Segoe" pitchFamily="2" charset="0"/>
                <a:cs typeface="B Nazanin" pitchFamily="2" charset="-78"/>
              </a:rPr>
              <a:t> </a:t>
            </a:r>
            <a:r>
              <a:rPr lang="fa-IR" sz="2400" dirty="0">
                <a:solidFill>
                  <a:schemeClr val="tx2"/>
                </a:solidFill>
                <a:effectLst>
                  <a:outerShdw blurRad="38100" dist="38100" dir="2700000" algn="tl">
                    <a:srgbClr val="000000"/>
                  </a:outerShdw>
                </a:effectLst>
                <a:latin typeface="Segoe Semibold" pitchFamily="34" charset="0"/>
                <a:cs typeface="B Titr" pitchFamily="2" charset="-78"/>
              </a:rPr>
              <a:t>علت چيست؟ </a:t>
            </a:r>
          </a:p>
          <a:p>
            <a:pPr algn="r" rtl="1">
              <a:buClr>
                <a:schemeClr val="tx2"/>
              </a:buClr>
              <a:buFont typeface="Wingdings 2" pitchFamily="18" charset="2"/>
              <a:buNone/>
              <a:defRPr/>
            </a:pPr>
            <a:r>
              <a:rPr lang="fa-IR" sz="2400" b="1" dirty="0">
                <a:effectLst>
                  <a:outerShdw blurRad="38100" dist="38100" dir="2700000" algn="tl">
                    <a:srgbClr val="000000"/>
                  </a:outerShdw>
                </a:effectLst>
                <a:latin typeface="Segoe Semibold" pitchFamily="34" charset="0"/>
                <a:cs typeface="B Nazanin" pitchFamily="2" charset="-78"/>
              </a:rPr>
              <a:t>چون محور اصلي مدلسازي در تحليل شي گرا يا توسعه مبتني بر مولفه، منابع سازماني (منابع اطلاعاتي، فيزيكي و انساني) بوده و فرايندهاي كسب و كار در مرحله بعدي قرار </a:t>
            </a:r>
            <a:r>
              <a:rPr lang="fa-IR" sz="2400" b="1" dirty="0" smtClean="0">
                <a:effectLst>
                  <a:outerShdw blurRad="38100" dist="38100" dir="2700000" algn="tl">
                    <a:srgbClr val="000000"/>
                  </a:outerShdw>
                </a:effectLst>
                <a:latin typeface="Segoe Semibold" pitchFamily="34" charset="0"/>
                <a:cs typeface="B Nazanin" pitchFamily="2" charset="-78"/>
              </a:rPr>
              <a:t>دارد .</a:t>
            </a:r>
            <a:endParaRPr lang="fa-IR" sz="2400" b="1" dirty="0">
              <a:effectLst>
                <a:outerShdw blurRad="38100" dist="38100" dir="2700000" algn="tl">
                  <a:srgbClr val="000000"/>
                </a:outerShdw>
              </a:effectLst>
              <a:latin typeface="Segoe Semibold" pitchFamily="34" charset="0"/>
              <a:cs typeface="B Nazanin" pitchFamily="2" charset="-78"/>
            </a:endParaRPr>
          </a:p>
        </p:txBody>
      </p:sp>
      <p:sp>
        <p:nvSpPr>
          <p:cNvPr id="12" name="Rectangle 11"/>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3" name="Rectangle 12"/>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4" name="TextBox 13"/>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5</a:t>
            </a:r>
            <a:endParaRPr lang="fa-IR" sz="2400" dirty="0">
              <a:cs typeface="B Yekan" panose="00000400000000000000" pitchFamily="2" charset="-78"/>
            </a:endParaRPr>
          </a:p>
        </p:txBody>
      </p:sp>
    </p:spTree>
    <p:extLst>
      <p:ext uri="{BB962C8B-B14F-4D97-AF65-F5344CB8AC3E}">
        <p14:creationId xmlns:p14="http://schemas.microsoft.com/office/powerpoint/2010/main" val="311491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9026</TotalTime>
  <Words>1114</Words>
  <Application>Microsoft Office PowerPoint</Application>
  <PresentationFormat>On-screen Show (4:3)</PresentationFormat>
  <Paragraphs>94</Paragraphs>
  <Slides>19</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vt:lpstr>
      <vt:lpstr>B Na </vt:lpstr>
      <vt:lpstr>B Nazanin</vt:lpstr>
      <vt:lpstr>B Titr</vt:lpstr>
      <vt:lpstr>B Yekan</vt:lpstr>
      <vt:lpstr>Calibri</vt:lpstr>
      <vt:lpstr>Calibri Light</vt:lpstr>
      <vt:lpstr>Nazanin</vt:lpstr>
      <vt:lpstr>Segoe</vt:lpstr>
      <vt:lpstr>Segoe Semibold</vt:lpstr>
      <vt:lpstr>Tahoma</vt:lpstr>
      <vt:lpstr>Times New Roman</vt:lpstr>
      <vt:lpstr>Urdu Typesetting</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آيا با كمك معماري هاي سنتي مانند شي گرايي يا توسعه مبتني بر مولفه مي توان سيستم هاي سازمانی را به صورت كامل طراحي و اجرا كرد؟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بزرگ فکر کن، هوشمندانه تقسيم کن، اما کوچک شروع کن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jaber</dc:creator>
  <cp:lastModifiedBy>User</cp:lastModifiedBy>
  <cp:revision>233</cp:revision>
  <dcterms:created xsi:type="dcterms:W3CDTF">2006-08-16T00:00:00Z</dcterms:created>
  <dcterms:modified xsi:type="dcterms:W3CDTF">2015-02-23T14:24:06Z</dcterms:modified>
</cp:coreProperties>
</file>